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5" r:id="rId3"/>
    <p:sldId id="316" r:id="rId4"/>
    <p:sldId id="318" r:id="rId5"/>
    <p:sldId id="319" r:id="rId6"/>
    <p:sldId id="320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17" r:id="rId25"/>
    <p:sldId id="321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4"/>
    <a:srgbClr val="42B7BA"/>
    <a:srgbClr val="EA6341"/>
    <a:srgbClr val="FFFFFF"/>
    <a:srgbClr val="F7F4F9"/>
    <a:srgbClr val="7C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5CE09-9711-424A-8648-252DF2864EFC}" type="datetimeFigureOut">
              <a:rPr lang="en-BE" smtClean="0"/>
              <a:t>04/10/2021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A0B02-8948-443E-8BDD-515620974D4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820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02" y="1276473"/>
            <a:ext cx="9418642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301" y="3756148"/>
            <a:ext cx="9432043" cy="8228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047664" y="6343466"/>
            <a:ext cx="3617360" cy="221987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nl-B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140322" y="6343466"/>
            <a:ext cx="1474152" cy="21669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4837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or multipl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02" y="1276473"/>
            <a:ext cx="9026338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301" y="3756148"/>
            <a:ext cx="9039181" cy="82281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644" y="6343466"/>
            <a:ext cx="3617360" cy="221987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nl-BE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030852" y="6050735"/>
            <a:ext cx="1474152" cy="216694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794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437702" y="1276473"/>
            <a:ext cx="9418642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9006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41787"/>
            <a:ext cx="10515600" cy="4274256"/>
          </a:xfrm>
        </p:spPr>
        <p:txBody>
          <a:bodyPr>
            <a:noAutofit/>
          </a:bodyPr>
          <a:lstStyle>
            <a:lvl1pPr marL="228600" indent="-2286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2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196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2876"/>
          </a:xfrm>
        </p:spPr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787"/>
            <a:ext cx="10515600" cy="4274256"/>
          </a:xfrm>
        </p:spPr>
        <p:txBody>
          <a:bodyPr>
            <a:noAutofit/>
          </a:bodyPr>
          <a:lstStyle>
            <a:lvl1pPr marL="228600" indent="-2286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2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0248" y="333989"/>
            <a:ext cx="975163" cy="780130"/>
          </a:xfrm>
          <a:prstGeom prst="rect">
            <a:avLst/>
          </a:prstGeom>
          <a:solidFill>
            <a:srgbClr val="FF681E"/>
          </a:solidFill>
        </p:spPr>
      </p:pic>
      <p:sp>
        <p:nvSpPr>
          <p:cNvPr id="8" name="TextBox 7"/>
          <p:cNvSpPr txBox="1"/>
          <p:nvPr userDrawn="1"/>
        </p:nvSpPr>
        <p:spPr>
          <a:xfrm>
            <a:off x="-2359859" y="1138001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R:255 G:104 30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60250" y="1571312"/>
            <a:ext cx="975165" cy="780132"/>
          </a:xfrm>
          <a:prstGeom prst="rect">
            <a:avLst/>
          </a:prstGeom>
          <a:solidFill>
            <a:srgbClr val="5A2A82"/>
          </a:solidFill>
        </p:spPr>
      </p:pic>
      <p:sp>
        <p:nvSpPr>
          <p:cNvPr id="10" name="TextBox 9"/>
          <p:cNvSpPr txBox="1"/>
          <p:nvPr userDrawn="1"/>
        </p:nvSpPr>
        <p:spPr>
          <a:xfrm>
            <a:off x="-2359859" y="2362165"/>
            <a:ext cx="189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R:90 G:42 B:130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760248" y="5541279"/>
            <a:ext cx="988564" cy="790853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19436" y="6352143"/>
            <a:ext cx="213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R:124 G:124 </a:t>
            </a:r>
            <a:r>
              <a:rPr lang="nl-BE" baseline="0" dirty="0"/>
              <a:t> </a:t>
            </a:r>
            <a:r>
              <a:rPr lang="nl-BE" dirty="0"/>
              <a:t>B:124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773649" y="4203052"/>
            <a:ext cx="988564" cy="790853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2293435" y="5011581"/>
            <a:ext cx="181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R:27 G:41 </a:t>
            </a:r>
            <a:r>
              <a:rPr lang="nl-BE" baseline="0" dirty="0"/>
              <a:t> </a:t>
            </a:r>
            <a:r>
              <a:rPr lang="nl-BE" dirty="0"/>
              <a:t>B:68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91349"/>
            <a:ext cx="10515600" cy="586080"/>
          </a:xfrm>
        </p:spPr>
        <p:txBody>
          <a:bodyPr wrap="square">
            <a:noAutofit/>
          </a:bodyPr>
          <a:lstStyle>
            <a:lvl1pPr marL="0" indent="0">
              <a:lnSpc>
                <a:spcPts val="3200"/>
              </a:lnSpc>
              <a:buNone/>
              <a:defRPr sz="3200" baseline="0">
                <a:solidFill>
                  <a:srgbClr val="EA634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nl-BE" dirty="0"/>
              <a:t>Subheadline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60250" y="2864513"/>
            <a:ext cx="988566" cy="790853"/>
          </a:xfrm>
          <a:prstGeom prst="rect">
            <a:avLst/>
          </a:prstGeom>
          <a:solidFill>
            <a:srgbClr val="42B7BA"/>
          </a:solidFill>
        </p:spPr>
      </p:pic>
      <p:sp>
        <p:nvSpPr>
          <p:cNvPr id="19" name="TextBox 18"/>
          <p:cNvSpPr txBox="1"/>
          <p:nvPr userDrawn="1"/>
        </p:nvSpPr>
        <p:spPr>
          <a:xfrm>
            <a:off x="-2359859" y="3655366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R:66 G:183</a:t>
            </a:r>
            <a:r>
              <a:rPr lang="nl-BE" baseline="0" dirty="0"/>
              <a:t> </a:t>
            </a:r>
            <a:r>
              <a:rPr lang="nl-BE" dirty="0"/>
              <a:t>B:186</a:t>
            </a:r>
          </a:p>
        </p:txBody>
      </p:sp>
    </p:spTree>
    <p:extLst>
      <p:ext uri="{BB962C8B-B14F-4D97-AF65-F5344CB8AC3E}">
        <p14:creationId xmlns:p14="http://schemas.microsoft.com/office/powerpoint/2010/main" val="183613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7772"/>
          </a:xfrm>
        </p:spPr>
        <p:txBody>
          <a:bodyPr>
            <a:noAutofit/>
          </a:bodyPr>
          <a:lstStyle>
            <a:lvl1pPr marL="457200" indent="-4572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2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97772"/>
          </a:xfrm>
        </p:spPr>
        <p:txBody>
          <a:bodyPr>
            <a:noAutofit/>
          </a:bodyPr>
          <a:lstStyle>
            <a:lvl1pPr marL="228600" indent="-2286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2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0248" y="333989"/>
            <a:ext cx="975163" cy="780130"/>
          </a:xfrm>
          <a:prstGeom prst="rect">
            <a:avLst/>
          </a:prstGeom>
          <a:solidFill>
            <a:srgbClr val="FF681E"/>
          </a:solidFill>
        </p:spPr>
      </p:pic>
      <p:sp>
        <p:nvSpPr>
          <p:cNvPr id="9" name="TextBox 8"/>
          <p:cNvSpPr txBox="1"/>
          <p:nvPr userDrawn="1"/>
        </p:nvSpPr>
        <p:spPr>
          <a:xfrm>
            <a:off x="-2359859" y="1138001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R:255 G:104 30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60250" y="1571312"/>
            <a:ext cx="975165" cy="780132"/>
          </a:xfrm>
          <a:prstGeom prst="rect">
            <a:avLst/>
          </a:prstGeom>
          <a:solidFill>
            <a:srgbClr val="5A2A82"/>
          </a:solidFill>
        </p:spPr>
      </p:pic>
      <p:sp>
        <p:nvSpPr>
          <p:cNvPr id="11" name="TextBox 10"/>
          <p:cNvSpPr txBox="1"/>
          <p:nvPr userDrawn="1"/>
        </p:nvSpPr>
        <p:spPr>
          <a:xfrm>
            <a:off x="-2359859" y="2362165"/>
            <a:ext cx="189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R:90 G:42 B:130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1760248" y="5541279"/>
            <a:ext cx="988564" cy="790853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419436" y="6352143"/>
            <a:ext cx="213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R:124 G:124 </a:t>
            </a:r>
            <a:r>
              <a:rPr lang="nl-BE" baseline="0" dirty="0"/>
              <a:t> </a:t>
            </a:r>
            <a:r>
              <a:rPr lang="nl-BE" dirty="0"/>
              <a:t>B:124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1773649" y="4203052"/>
            <a:ext cx="988564" cy="790853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xtBox 16"/>
          <p:cNvSpPr txBox="1"/>
          <p:nvPr userDrawn="1"/>
        </p:nvSpPr>
        <p:spPr>
          <a:xfrm>
            <a:off x="-2293435" y="5011581"/>
            <a:ext cx="181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R:27 G:41 </a:t>
            </a:r>
            <a:r>
              <a:rPr lang="nl-BE" baseline="0" dirty="0"/>
              <a:t> </a:t>
            </a:r>
            <a:r>
              <a:rPr lang="nl-BE" dirty="0"/>
              <a:t>B:68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60250" y="2864513"/>
            <a:ext cx="988566" cy="790853"/>
          </a:xfrm>
          <a:prstGeom prst="rect">
            <a:avLst/>
          </a:prstGeom>
          <a:solidFill>
            <a:srgbClr val="42B7BA"/>
          </a:solidFill>
        </p:spPr>
      </p:pic>
      <p:sp>
        <p:nvSpPr>
          <p:cNvPr id="19" name="TextBox 18"/>
          <p:cNvSpPr txBox="1"/>
          <p:nvPr userDrawn="1"/>
        </p:nvSpPr>
        <p:spPr>
          <a:xfrm>
            <a:off x="-2359859" y="3655366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R:66 G:183</a:t>
            </a:r>
            <a:r>
              <a:rPr lang="nl-BE" baseline="0" dirty="0"/>
              <a:t> </a:t>
            </a:r>
            <a:r>
              <a:rPr lang="nl-BE" dirty="0"/>
              <a:t>B:186</a:t>
            </a:r>
          </a:p>
        </p:txBody>
      </p:sp>
    </p:spTree>
    <p:extLst>
      <p:ext uri="{BB962C8B-B14F-4D97-AF65-F5344CB8AC3E}">
        <p14:creationId xmlns:p14="http://schemas.microsoft.com/office/powerpoint/2010/main" val="24549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0248" y="333989"/>
            <a:ext cx="975163" cy="780130"/>
          </a:xfrm>
          <a:prstGeom prst="rect">
            <a:avLst/>
          </a:prstGeom>
          <a:solidFill>
            <a:srgbClr val="FF681E"/>
          </a:solidFill>
        </p:spPr>
      </p:pic>
      <p:sp>
        <p:nvSpPr>
          <p:cNvPr id="7" name="TextBox 6"/>
          <p:cNvSpPr txBox="1"/>
          <p:nvPr userDrawn="1"/>
        </p:nvSpPr>
        <p:spPr>
          <a:xfrm>
            <a:off x="-2359859" y="1138001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R:255 G:104 30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0250" y="1571312"/>
            <a:ext cx="975165" cy="780132"/>
          </a:xfrm>
          <a:prstGeom prst="rect">
            <a:avLst/>
          </a:prstGeom>
          <a:solidFill>
            <a:srgbClr val="5A2A82"/>
          </a:solidFill>
        </p:spPr>
      </p:pic>
      <p:sp>
        <p:nvSpPr>
          <p:cNvPr id="9" name="TextBox 8"/>
          <p:cNvSpPr txBox="1"/>
          <p:nvPr userDrawn="1"/>
        </p:nvSpPr>
        <p:spPr>
          <a:xfrm>
            <a:off x="-2359859" y="2362165"/>
            <a:ext cx="189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R:90 G:42 B:130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760248" y="5541279"/>
            <a:ext cx="988564" cy="790853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2419436" y="6352143"/>
            <a:ext cx="213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R:124 G:124 </a:t>
            </a:r>
            <a:r>
              <a:rPr lang="nl-BE" baseline="0" dirty="0"/>
              <a:t> </a:t>
            </a:r>
            <a:r>
              <a:rPr lang="nl-BE" dirty="0"/>
              <a:t>B:124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1773649" y="4203052"/>
            <a:ext cx="988564" cy="790853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293435" y="5011581"/>
            <a:ext cx="181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R:27 G:41 </a:t>
            </a:r>
            <a:r>
              <a:rPr lang="nl-BE" baseline="0" dirty="0"/>
              <a:t> </a:t>
            </a:r>
            <a:r>
              <a:rPr lang="nl-BE" dirty="0"/>
              <a:t>B:68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60250" y="2864513"/>
            <a:ext cx="988566" cy="790853"/>
          </a:xfrm>
          <a:prstGeom prst="rect">
            <a:avLst/>
          </a:prstGeom>
          <a:solidFill>
            <a:srgbClr val="42B7BA"/>
          </a:solidFill>
        </p:spPr>
      </p:pic>
      <p:sp>
        <p:nvSpPr>
          <p:cNvPr id="17" name="TextBox 16"/>
          <p:cNvSpPr txBox="1"/>
          <p:nvPr userDrawn="1"/>
        </p:nvSpPr>
        <p:spPr>
          <a:xfrm>
            <a:off x="-2359859" y="3655366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R:66 G:183</a:t>
            </a:r>
            <a:r>
              <a:rPr lang="nl-BE" baseline="0" dirty="0"/>
              <a:t> </a:t>
            </a:r>
            <a:r>
              <a:rPr lang="nl-BE" dirty="0"/>
              <a:t>B:186</a:t>
            </a:r>
          </a:p>
        </p:txBody>
      </p:sp>
    </p:spTree>
    <p:extLst>
      <p:ext uri="{BB962C8B-B14F-4D97-AF65-F5344CB8AC3E}">
        <p14:creationId xmlns:p14="http://schemas.microsoft.com/office/powerpoint/2010/main" val="201862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0248" y="333989"/>
            <a:ext cx="975163" cy="780130"/>
          </a:xfrm>
          <a:prstGeom prst="rect">
            <a:avLst/>
          </a:prstGeom>
          <a:solidFill>
            <a:srgbClr val="FF681E"/>
          </a:solidFill>
        </p:spPr>
      </p:pic>
      <p:sp>
        <p:nvSpPr>
          <p:cNvPr id="6" name="TextBox 5"/>
          <p:cNvSpPr txBox="1"/>
          <p:nvPr userDrawn="1"/>
        </p:nvSpPr>
        <p:spPr>
          <a:xfrm>
            <a:off x="-2359859" y="1138001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R:255 G:104 30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0250" y="1571312"/>
            <a:ext cx="975165" cy="780132"/>
          </a:xfrm>
          <a:prstGeom prst="rect">
            <a:avLst/>
          </a:prstGeom>
          <a:solidFill>
            <a:srgbClr val="5A2A82"/>
          </a:solidFill>
        </p:spPr>
      </p:pic>
      <p:sp>
        <p:nvSpPr>
          <p:cNvPr id="8" name="TextBox 7"/>
          <p:cNvSpPr txBox="1"/>
          <p:nvPr userDrawn="1"/>
        </p:nvSpPr>
        <p:spPr>
          <a:xfrm>
            <a:off x="-2359859" y="2362165"/>
            <a:ext cx="189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R:90 G:42 B:130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760248" y="5541279"/>
            <a:ext cx="988564" cy="790853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419436" y="6352143"/>
            <a:ext cx="213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R:124 G:124 </a:t>
            </a:r>
            <a:r>
              <a:rPr lang="nl-BE" baseline="0" dirty="0"/>
              <a:t> </a:t>
            </a:r>
            <a:r>
              <a:rPr lang="nl-BE" dirty="0"/>
              <a:t>B:124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773649" y="4203052"/>
            <a:ext cx="988564" cy="790853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293435" y="5011581"/>
            <a:ext cx="181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R:27 G:41 </a:t>
            </a:r>
            <a:r>
              <a:rPr lang="nl-BE" baseline="0" dirty="0"/>
              <a:t> </a:t>
            </a:r>
            <a:r>
              <a:rPr lang="nl-BE" dirty="0"/>
              <a:t>B:68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60250" y="2864513"/>
            <a:ext cx="988566" cy="790853"/>
          </a:xfrm>
          <a:prstGeom prst="rect">
            <a:avLst/>
          </a:prstGeom>
          <a:solidFill>
            <a:srgbClr val="42B7BA"/>
          </a:solidFill>
        </p:spPr>
      </p:pic>
      <p:sp>
        <p:nvSpPr>
          <p:cNvPr id="16" name="TextBox 15"/>
          <p:cNvSpPr txBox="1"/>
          <p:nvPr userDrawn="1"/>
        </p:nvSpPr>
        <p:spPr>
          <a:xfrm>
            <a:off x="-2359859" y="3655366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R:66 G:183</a:t>
            </a:r>
            <a:r>
              <a:rPr lang="nl-BE" baseline="0" dirty="0"/>
              <a:t> </a:t>
            </a:r>
            <a:r>
              <a:rPr lang="nl-BE" dirty="0"/>
              <a:t>B:186</a:t>
            </a:r>
          </a:p>
        </p:txBody>
      </p:sp>
    </p:spTree>
    <p:extLst>
      <p:ext uri="{BB962C8B-B14F-4D97-AF65-F5344CB8AC3E}">
        <p14:creationId xmlns:p14="http://schemas.microsoft.com/office/powerpoint/2010/main" val="135430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39063F29-F45C-4C97-BF98-45F4DEB27730}" type="datetimeFigureOut">
              <a:rPr lang="nl-BE" smtClean="0"/>
              <a:pPr/>
              <a:t>4/10/2021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B1E3F558-74D7-4DE7-865B-0F339967361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623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9" r:id="rId3"/>
    <p:sldLayoutId id="2147483650" r:id="rId4"/>
    <p:sldLayoutId id="2147483658" r:id="rId5"/>
    <p:sldLayoutId id="2147483652" r:id="rId6"/>
    <p:sldLayoutId id="2147483654" r:id="rId7"/>
    <p:sldLayoutId id="2147483655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B2944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4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Wetenschap op Stap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Ook bacteriën verdedigen zich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29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B495-E1EE-4DBE-865F-428597EB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Goed of slecht? </a:t>
            </a:r>
            <a:endParaRPr lang="en-BE" dirty="0"/>
          </a:p>
        </p:txBody>
      </p:sp>
      <p:pic>
        <p:nvPicPr>
          <p:cNvPr id="4" name="Picture 3" descr="images-5.jpeg">
            <a:extLst>
              <a:ext uri="{FF2B5EF4-FFF2-40B4-BE49-F238E27FC236}">
                <a16:creationId xmlns:a16="http://schemas.microsoft.com/office/drawing/2014/main" id="{75ABACB1-ECF1-4382-BD74-B7E73EF8C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1" y="1690688"/>
            <a:ext cx="4284663" cy="3168352"/>
          </a:xfrm>
          <a:prstGeom prst="rect">
            <a:avLst/>
          </a:prstGeom>
        </p:spPr>
      </p:pic>
      <p:pic>
        <p:nvPicPr>
          <p:cNvPr id="5" name="Picture 4" descr="images-9.jpeg">
            <a:extLst>
              <a:ext uri="{FF2B5EF4-FFF2-40B4-BE49-F238E27FC236}">
                <a16:creationId xmlns:a16="http://schemas.microsoft.com/office/drawing/2014/main" id="{8F3F3E39-B64E-45DC-B863-634FD732E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19" y="1690688"/>
            <a:ext cx="2924747" cy="22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AEF4-8A3F-4314-ADEA-5E4B440D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In je darmen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C307-E120-4854-ADDC-ABF1AF2B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42B7BA"/>
                </a:solidFill>
              </a:rPr>
              <a:t>Goede bacteriën </a:t>
            </a:r>
            <a:r>
              <a:rPr lang="nl-NL" dirty="0"/>
              <a:t>spelen een belangrijke rol </a:t>
            </a:r>
            <a:br>
              <a:rPr lang="nl-NL" dirty="0"/>
            </a:br>
            <a:r>
              <a:rPr lang="nl-NL" dirty="0"/>
              <a:t>bij de vertering van voedsel</a:t>
            </a:r>
            <a:endParaRPr lang="en-BE" dirty="0"/>
          </a:p>
        </p:txBody>
      </p:sp>
      <p:pic>
        <p:nvPicPr>
          <p:cNvPr id="4" name="Picture 3" descr="images-7.jpeg">
            <a:extLst>
              <a:ext uri="{FF2B5EF4-FFF2-40B4-BE49-F238E27FC236}">
                <a16:creationId xmlns:a16="http://schemas.microsoft.com/office/drawing/2014/main" id="{9A366AD9-A349-40CB-AC71-DD48358A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2" y="2943066"/>
            <a:ext cx="4680520" cy="1552152"/>
          </a:xfrm>
          <a:prstGeom prst="rect">
            <a:avLst/>
          </a:prstGeom>
        </p:spPr>
      </p:pic>
      <p:pic>
        <p:nvPicPr>
          <p:cNvPr id="5" name="Picture 4" descr="images-2.jpeg">
            <a:extLst>
              <a:ext uri="{FF2B5EF4-FFF2-40B4-BE49-F238E27FC236}">
                <a16:creationId xmlns:a16="http://schemas.microsoft.com/office/drawing/2014/main" id="{2B7AB3BE-7AA8-47C8-ACB6-941210302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12264" r="27449"/>
          <a:stretch/>
        </p:blipFill>
        <p:spPr>
          <a:xfrm>
            <a:off x="7734063" y="1841787"/>
            <a:ext cx="1080120" cy="19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2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AEF4-8A3F-4314-ADEA-5E4B440D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In je darmen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C307-E120-4854-ADDC-ABF1AF2B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42B7BA"/>
                </a:solidFill>
              </a:rPr>
              <a:t>Slechte bacteriën </a:t>
            </a:r>
            <a:r>
              <a:rPr lang="nl-NL" dirty="0"/>
              <a:t>maken je ziek </a:t>
            </a:r>
            <a:endParaRPr lang="en-BE" dirty="0"/>
          </a:p>
        </p:txBody>
      </p:sp>
      <p:pic>
        <p:nvPicPr>
          <p:cNvPr id="4" name="Picture 3" descr="images-7.jpeg">
            <a:extLst>
              <a:ext uri="{FF2B5EF4-FFF2-40B4-BE49-F238E27FC236}">
                <a16:creationId xmlns:a16="http://schemas.microsoft.com/office/drawing/2014/main" id="{9A366AD9-A349-40CB-AC71-DD48358A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9" y="2426763"/>
            <a:ext cx="4680520" cy="15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AEF4-8A3F-4314-ADEA-5E4B440D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2876"/>
          </a:xfrm>
        </p:spPr>
        <p:txBody>
          <a:bodyPr anchor="ctr">
            <a:normAutofit/>
          </a:bodyPr>
          <a:lstStyle/>
          <a:p>
            <a:r>
              <a:rPr lang="nl-BE"/>
              <a:t>‘Goede’ bacteriën</a:t>
            </a:r>
            <a:endParaRPr lang="en-BE" dirty="0"/>
          </a:p>
        </p:txBody>
      </p:sp>
      <p:pic>
        <p:nvPicPr>
          <p:cNvPr id="5" name="Picture 4" descr="http://blog.fairwaymarket.com/wp-content/uploads/2012/10/CheeseAssortment.jpg">
            <a:extLst>
              <a:ext uri="{FF2B5EF4-FFF2-40B4-BE49-F238E27FC236}">
                <a16:creationId xmlns:a16="http://schemas.microsoft.com/office/drawing/2014/main" id="{6F0046C6-289D-49D2-B145-B7EF466CD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09895" y="1841787"/>
            <a:ext cx="6172210" cy="427425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C307-E120-4854-ADDC-ABF1AF2B4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91349"/>
            <a:ext cx="10515600" cy="586080"/>
          </a:xfrm>
        </p:spPr>
        <p:txBody>
          <a:bodyPr wrap="square">
            <a:normAutofit/>
          </a:bodyPr>
          <a:lstStyle/>
          <a:p>
            <a:r>
              <a:rPr lang="nl-BE"/>
              <a:t>Kaas, yoghurt of bier maken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7955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AEF4-8A3F-4314-ADEA-5E4B440D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2876"/>
          </a:xfrm>
        </p:spPr>
        <p:txBody>
          <a:bodyPr anchor="ctr">
            <a:normAutofit/>
          </a:bodyPr>
          <a:lstStyle/>
          <a:p>
            <a:r>
              <a:rPr lang="nl-BE"/>
              <a:t>‘Goede’ bacteriën</a:t>
            </a:r>
            <a:endParaRPr lang="en-BE" dirty="0"/>
          </a:p>
        </p:txBody>
      </p:sp>
      <p:pic>
        <p:nvPicPr>
          <p:cNvPr id="6" name="Picture 2" descr="http://waterzuiveringmn.files.wordpress.com/2012/06/waterzuivering-2.jpeg">
            <a:extLst>
              <a:ext uri="{FF2B5EF4-FFF2-40B4-BE49-F238E27FC236}">
                <a16:creationId xmlns:a16="http://schemas.microsoft.com/office/drawing/2014/main" id="{F3C459DE-8E17-4953-947C-C3ED15347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033" b="10436"/>
          <a:stretch/>
        </p:blipFill>
        <p:spPr bwMode="auto">
          <a:xfrm>
            <a:off x="838200" y="1841787"/>
            <a:ext cx="10515600" cy="427425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C307-E120-4854-ADDC-ABF1AF2B4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91349"/>
            <a:ext cx="10515600" cy="586080"/>
          </a:xfrm>
        </p:spPr>
        <p:txBody>
          <a:bodyPr wrap="square">
            <a:normAutofit/>
          </a:bodyPr>
          <a:lstStyle/>
          <a:p>
            <a:r>
              <a:rPr lang="nl-BE"/>
              <a:t>Waterzuiveringsinstallaties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3997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0923-605B-4B63-82A3-6CA6ECA1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‘Slechte’ bacteriën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05DF-F08D-45CB-8DA5-3EEF8E7E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je mond veroorzaken gaatjes</a:t>
            </a: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6188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0923-605B-4B63-82A3-6CA6ECA1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‘Slechte’ bacteriën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05DF-F08D-45CB-8DA5-3EEF8E7E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je ziek</a:t>
            </a:r>
          </a:p>
          <a:p>
            <a:pPr lvl="1"/>
            <a:r>
              <a:rPr lang="nl-BE" sz="2400" dirty="0"/>
              <a:t>Salmonella</a:t>
            </a:r>
          </a:p>
          <a:p>
            <a:pPr lvl="1"/>
            <a:r>
              <a:rPr lang="nl-BE" sz="2400" dirty="0"/>
              <a:t>Corynebacterium diphteriae	</a:t>
            </a:r>
          </a:p>
          <a:p>
            <a:pPr lvl="1"/>
            <a:r>
              <a:rPr lang="nl-BE" sz="2400" dirty="0"/>
              <a:t>Mycobacterium tuberculosis (Mtb)</a:t>
            </a:r>
            <a:endParaRPr lang="en-BE" dirty="0"/>
          </a:p>
        </p:txBody>
      </p:sp>
      <p:pic>
        <p:nvPicPr>
          <p:cNvPr id="4" name="Picture 3" descr="Mycobacterium_tuberculosis.jpg">
            <a:extLst>
              <a:ext uri="{FF2B5EF4-FFF2-40B4-BE49-F238E27FC236}">
                <a16:creationId xmlns:a16="http://schemas.microsoft.com/office/drawing/2014/main" id="{D901EC16-7B19-4390-97B5-C5DB0853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33" y="3610423"/>
            <a:ext cx="2114741" cy="20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0923-605B-4B63-82A3-6CA6ECA1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Bacteriën kweken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05DF-F08D-45CB-8DA5-3EEF8E7E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/>
              <a:t>In cultuur of op agarplaatjes</a:t>
            </a:r>
            <a:endParaRPr lang="en-BE" dirty="0"/>
          </a:p>
        </p:txBody>
      </p:sp>
      <p:pic>
        <p:nvPicPr>
          <p:cNvPr id="5" name="Picture 4" descr="images.jpeg">
            <a:extLst>
              <a:ext uri="{FF2B5EF4-FFF2-40B4-BE49-F238E27FC236}">
                <a16:creationId xmlns:a16="http://schemas.microsoft.com/office/drawing/2014/main" id="{8C1D9673-A089-4DA1-B8D2-13A3A3997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48493"/>
          <a:stretch/>
        </p:blipFill>
        <p:spPr>
          <a:xfrm>
            <a:off x="1191237" y="2327236"/>
            <a:ext cx="2322639" cy="1714500"/>
          </a:xfrm>
          <a:prstGeom prst="rect">
            <a:avLst/>
          </a:prstGeom>
        </p:spPr>
      </p:pic>
      <p:pic>
        <p:nvPicPr>
          <p:cNvPr id="6" name="Picture 5" descr="images-14.jpeg">
            <a:extLst>
              <a:ext uri="{FF2B5EF4-FFF2-40B4-BE49-F238E27FC236}">
                <a16:creationId xmlns:a16="http://schemas.microsoft.com/office/drawing/2014/main" id="{C0C6CFBD-7AFC-434E-AE6D-94EFEE6FA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76" y="2406367"/>
            <a:ext cx="2045265" cy="20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07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0923-605B-4B63-82A3-6CA6ECA1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Aan jullie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05DF-F08D-45CB-8DA5-3EEF8E7E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/>
              <a:t>Kweek je ‘eigen’ bacteriën</a:t>
            </a:r>
          </a:p>
          <a:p>
            <a:pPr lvl="1"/>
            <a:r>
              <a:rPr lang="nl-BE" sz="2400" dirty="0"/>
              <a:t>Bacteriële vingerafdruk</a:t>
            </a:r>
            <a:endParaRPr lang="nl-BE" dirty="0"/>
          </a:p>
          <a:p>
            <a:pPr lvl="1"/>
            <a:r>
              <a:rPr lang="nl-BE" sz="2400" dirty="0"/>
              <a:t>Bacteriën in je mond?</a:t>
            </a:r>
            <a:endParaRPr lang="nl-BE" dirty="0"/>
          </a:p>
          <a:p>
            <a:pPr lvl="1"/>
            <a:r>
              <a:rPr lang="nl-BE" sz="2400" dirty="0"/>
              <a:t>Toetsenbord van PC</a:t>
            </a:r>
            <a:endParaRPr lang="nl-BE" dirty="0"/>
          </a:p>
          <a:p>
            <a:pPr lvl="1"/>
            <a:r>
              <a:rPr lang="nl-BE" sz="2400" dirty="0"/>
              <a:t>...</a:t>
            </a:r>
            <a:endParaRPr lang="en-BE" dirty="0"/>
          </a:p>
        </p:txBody>
      </p:sp>
      <p:pic>
        <p:nvPicPr>
          <p:cNvPr id="7" name="Picture 6" descr="images-6.jpeg">
            <a:extLst>
              <a:ext uri="{FF2B5EF4-FFF2-40B4-BE49-F238E27FC236}">
                <a16:creationId xmlns:a16="http://schemas.microsoft.com/office/drawing/2014/main" id="{A1573678-3C87-4794-95BA-7F5E77588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98" y="1935730"/>
            <a:ext cx="24765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6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0923-605B-4B63-82A3-6CA6ECA1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Tuberculose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05DF-F08D-45CB-8DA5-3EEF8E7E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</a:t>
            </a:r>
            <a:r>
              <a:rPr lang="nl-BE" sz="2800" dirty="0"/>
              <a:t>eer dodelijke long-ziekte</a:t>
            </a:r>
            <a:endParaRPr lang="en-BE" dirty="0"/>
          </a:p>
        </p:txBody>
      </p:sp>
      <p:pic>
        <p:nvPicPr>
          <p:cNvPr id="5" name="Picture 4" descr="images-12.jpeg">
            <a:extLst>
              <a:ext uri="{FF2B5EF4-FFF2-40B4-BE49-F238E27FC236}">
                <a16:creationId xmlns:a16="http://schemas.microsoft.com/office/drawing/2014/main" id="{44DAC8F3-4241-4809-9C30-482C15A5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10" y="2406186"/>
            <a:ext cx="2743200" cy="2616200"/>
          </a:xfrm>
          <a:prstGeom prst="rect">
            <a:avLst/>
          </a:prstGeom>
        </p:spPr>
      </p:pic>
      <p:pic>
        <p:nvPicPr>
          <p:cNvPr id="6" name="Picture 5" descr="220px-Tuberculosis_world_map_-_DALY_-_WHO2004.svg.png">
            <a:extLst>
              <a:ext uri="{FF2B5EF4-FFF2-40B4-BE49-F238E27FC236}">
                <a16:creationId xmlns:a16="http://schemas.microsoft.com/office/drawing/2014/main" id="{56FF6B6C-EDAF-47EF-8D47-CD8115016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09" y="2711078"/>
            <a:ext cx="4608513" cy="20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B00C-A8F6-4D50-B3FA-5258AE23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 err="1"/>
              <a:t>Echte</a:t>
            </a:r>
            <a:r>
              <a:rPr lang="en-GB" dirty="0"/>
              <a:t> </a:t>
            </a:r>
            <a:r>
              <a:rPr lang="en-GB" dirty="0" err="1"/>
              <a:t>wetenschapper</a:t>
            </a:r>
            <a:r>
              <a:rPr lang="en-GB" dirty="0"/>
              <a:t> in de </a:t>
            </a:r>
            <a:r>
              <a:rPr lang="en-GB" dirty="0" err="1"/>
              <a:t>klas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7FCF-F8D0-4A02-AE50-0506A0DBA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7772"/>
          </a:xfrm>
        </p:spPr>
        <p:txBody>
          <a:bodyPr>
            <a:normAutofit/>
          </a:bodyPr>
          <a:lstStyle/>
          <a:p>
            <a:pPr eaLnBrk="1" hangingPunct="1"/>
            <a:r>
              <a:rPr lang="nl-BE" altLang="en-BE" sz="2400" dirty="0"/>
              <a:t>Het VIB-schoolproject ‘Wetenschap op Stap’ is vanaf schooljaar 2013-2014 van start gegaan. Dit project richt zich naar kinderen van het 5e en 6e leerjaar basisonderwijs.</a:t>
            </a:r>
          </a:p>
          <a:p>
            <a:pPr eaLnBrk="1" hangingPunct="1"/>
            <a:endParaRPr lang="nl-BE" altLang="en-BE" sz="2400" dirty="0"/>
          </a:p>
          <a:p>
            <a:pPr eaLnBrk="1" hangingPunct="1"/>
            <a:r>
              <a:rPr lang="nl-BE" altLang="en-BE" sz="2400" dirty="0"/>
              <a:t>VIB wil hiermee jonge kinderen enthousiast maken voor biowetenschappen door ‘echte onderzoekers’ naar de klas te brengen. </a:t>
            </a:r>
          </a:p>
          <a:p>
            <a:endParaRPr lang="en-BE" sz="2400" dirty="0"/>
          </a:p>
        </p:txBody>
      </p:sp>
      <p:pic>
        <p:nvPicPr>
          <p:cNvPr id="4" name="Picture 4" descr="C:\Users\tiste\Desktop\Beelden\Selectie\20081212_Lab work_researcher_Consultation_Team work_VIB8_HR.jpg">
            <a:extLst>
              <a:ext uri="{FF2B5EF4-FFF2-40B4-BE49-F238E27FC236}">
                <a16:creationId xmlns:a16="http://schemas.microsoft.com/office/drawing/2014/main" id="{E3D6F296-987E-43F9-B06C-860878E5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" r="1" b="38531"/>
          <a:stretch/>
        </p:blipFill>
        <p:spPr bwMode="auto">
          <a:xfrm>
            <a:off x="6172200" y="1825625"/>
            <a:ext cx="5181600" cy="42977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80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0923-605B-4B63-82A3-6CA6ECA1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Tuberculose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05DF-F08D-45CB-8DA5-3EEF8E7E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</a:t>
            </a:r>
            <a:r>
              <a:rPr lang="nl-BE" sz="2800" dirty="0"/>
              <a:t>einig medicijnen</a:t>
            </a:r>
          </a:p>
          <a:p>
            <a:r>
              <a:rPr lang="nl-BE" dirty="0"/>
              <a:t>R</a:t>
            </a:r>
            <a:r>
              <a:rPr lang="nl-BE" sz="2800" dirty="0"/>
              <a:t>esistente bacteriën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=&gt; Op zoek naar een nieuw medicijn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0320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0923-605B-4B63-82A3-6CA6ECA1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Mtb verdedigt zich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05DF-F08D-45CB-8DA5-3EEF8E7E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dirty="0" err="1">
                <a:latin typeface="+mj-lt"/>
              </a:rPr>
              <a:t>Reactieve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zuurstof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soorten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 descr="images-12.jpeg">
            <a:extLst>
              <a:ext uri="{FF2B5EF4-FFF2-40B4-BE49-F238E27FC236}">
                <a16:creationId xmlns:a16="http://schemas.microsoft.com/office/drawing/2014/main" id="{8CE1B381-550A-4049-A95D-574CF6E38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32" y="2433457"/>
            <a:ext cx="2743200" cy="2616200"/>
          </a:xfrm>
          <a:prstGeom prst="rect">
            <a:avLst/>
          </a:prstGeom>
        </p:spPr>
      </p:pic>
      <p:sp>
        <p:nvSpPr>
          <p:cNvPr id="5" name="Lightning Bolt 4">
            <a:extLst>
              <a:ext uri="{FF2B5EF4-FFF2-40B4-BE49-F238E27FC236}">
                <a16:creationId xmlns:a16="http://schemas.microsoft.com/office/drawing/2014/main" id="{25EA8972-3DF8-49BF-87A0-C97DBE0999CC}"/>
              </a:ext>
            </a:extLst>
          </p:cNvPr>
          <p:cNvSpPr/>
          <p:nvPr/>
        </p:nvSpPr>
        <p:spPr bwMode="auto">
          <a:xfrm>
            <a:off x="1196700" y="2649481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70FAC7F0-2505-4961-811B-484B895935CD}"/>
              </a:ext>
            </a:extLst>
          </p:cNvPr>
          <p:cNvSpPr/>
          <p:nvPr/>
        </p:nvSpPr>
        <p:spPr bwMode="auto">
          <a:xfrm rot="3306134">
            <a:off x="1952118" y="2468795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E157EE9C-2CB6-4E02-9FA1-3D5909D512E3}"/>
              </a:ext>
            </a:extLst>
          </p:cNvPr>
          <p:cNvSpPr/>
          <p:nvPr/>
        </p:nvSpPr>
        <p:spPr bwMode="auto">
          <a:xfrm>
            <a:off x="1124692" y="3225545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50E23FBF-C52A-4805-AF23-B8E3A47129E5}"/>
              </a:ext>
            </a:extLst>
          </p:cNvPr>
          <p:cNvSpPr/>
          <p:nvPr/>
        </p:nvSpPr>
        <p:spPr bwMode="auto">
          <a:xfrm rot="3306134">
            <a:off x="2312158" y="2756827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C8B7B796-2994-4969-83E7-2C05F02646FE}"/>
              </a:ext>
            </a:extLst>
          </p:cNvPr>
          <p:cNvSpPr/>
          <p:nvPr/>
        </p:nvSpPr>
        <p:spPr bwMode="auto">
          <a:xfrm>
            <a:off x="5105968" y="3286035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94D6529C-6784-4A2F-83AA-81B2450F8063}"/>
              </a:ext>
            </a:extLst>
          </p:cNvPr>
          <p:cNvSpPr/>
          <p:nvPr/>
        </p:nvSpPr>
        <p:spPr bwMode="auto">
          <a:xfrm rot="3306134">
            <a:off x="5861386" y="3105349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15C0F66A-5EE3-4CBA-9CC9-1854A352AE56}"/>
              </a:ext>
            </a:extLst>
          </p:cNvPr>
          <p:cNvSpPr/>
          <p:nvPr/>
        </p:nvSpPr>
        <p:spPr bwMode="auto">
          <a:xfrm>
            <a:off x="4961952" y="3574067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328B924C-CC5A-47E7-8E5E-C84323E69311}"/>
              </a:ext>
            </a:extLst>
          </p:cNvPr>
          <p:cNvSpPr/>
          <p:nvPr/>
        </p:nvSpPr>
        <p:spPr bwMode="auto">
          <a:xfrm rot="3306134">
            <a:off x="6221426" y="3393381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7E9339-24B4-49FD-93C8-436E69FD06D5}"/>
              </a:ext>
            </a:extLst>
          </p:cNvPr>
          <p:cNvCxnSpPr>
            <a:cxnSpLocks/>
          </p:cNvCxnSpPr>
          <p:nvPr/>
        </p:nvCxnSpPr>
        <p:spPr bwMode="auto">
          <a:xfrm flipH="1">
            <a:off x="4817935" y="2709971"/>
            <a:ext cx="2088232" cy="2088232"/>
          </a:xfrm>
          <a:prstGeom prst="line">
            <a:avLst/>
          </a:prstGeom>
          <a:solidFill>
            <a:schemeClr val="bg1"/>
          </a:solidFill>
          <a:ln w="63500" cap="flat" cmpd="sng" algn="ctr">
            <a:solidFill>
              <a:srgbClr val="1B294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C8B5B-E8C6-4994-8188-9602DC2D4943}"/>
              </a:ext>
            </a:extLst>
          </p:cNvPr>
          <p:cNvCxnSpPr>
            <a:cxnSpLocks/>
          </p:cNvCxnSpPr>
          <p:nvPr/>
        </p:nvCxnSpPr>
        <p:spPr bwMode="auto">
          <a:xfrm>
            <a:off x="4889943" y="2781979"/>
            <a:ext cx="2088232" cy="1944216"/>
          </a:xfrm>
          <a:prstGeom prst="line">
            <a:avLst/>
          </a:prstGeom>
          <a:solidFill>
            <a:schemeClr val="bg1"/>
          </a:solidFill>
          <a:ln w="63500" cap="flat" cmpd="sng" algn="ctr">
            <a:solidFill>
              <a:srgbClr val="1B294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09400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0923-605B-4B63-82A3-6CA6ECA1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Mtb verdedigt zich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05DF-F08D-45CB-8DA5-3EEF8E7E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dirty="0">
                <a:latin typeface="+mj-lt"/>
              </a:rPr>
              <a:t>Catalase</a:t>
            </a:r>
            <a:r>
              <a:rPr lang="en-US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= enzyme</a:t>
            </a:r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C8B7B796-2994-4969-83E7-2C05F02646FE}"/>
              </a:ext>
            </a:extLst>
          </p:cNvPr>
          <p:cNvSpPr/>
          <p:nvPr/>
        </p:nvSpPr>
        <p:spPr bwMode="auto">
          <a:xfrm>
            <a:off x="1636376" y="3226214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94D6529C-6784-4A2F-83AA-81B2450F8063}"/>
              </a:ext>
            </a:extLst>
          </p:cNvPr>
          <p:cNvSpPr/>
          <p:nvPr/>
        </p:nvSpPr>
        <p:spPr bwMode="auto">
          <a:xfrm rot="3306134">
            <a:off x="2391794" y="3045528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15C0F66A-5EE3-4CBA-9CC9-1854A352AE56}"/>
              </a:ext>
            </a:extLst>
          </p:cNvPr>
          <p:cNvSpPr/>
          <p:nvPr/>
        </p:nvSpPr>
        <p:spPr bwMode="auto">
          <a:xfrm>
            <a:off x="1492360" y="3514246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328B924C-CC5A-47E7-8E5E-C84323E69311}"/>
              </a:ext>
            </a:extLst>
          </p:cNvPr>
          <p:cNvSpPr/>
          <p:nvPr/>
        </p:nvSpPr>
        <p:spPr bwMode="auto">
          <a:xfrm rot="3306134">
            <a:off x="2751834" y="3333560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7E9339-24B4-49FD-93C8-436E69FD06D5}"/>
              </a:ext>
            </a:extLst>
          </p:cNvPr>
          <p:cNvCxnSpPr>
            <a:cxnSpLocks/>
          </p:cNvCxnSpPr>
          <p:nvPr/>
        </p:nvCxnSpPr>
        <p:spPr bwMode="auto">
          <a:xfrm flipH="1">
            <a:off x="1348343" y="2650150"/>
            <a:ext cx="2088232" cy="2088232"/>
          </a:xfrm>
          <a:prstGeom prst="line">
            <a:avLst/>
          </a:prstGeom>
          <a:solidFill>
            <a:schemeClr val="bg1"/>
          </a:solidFill>
          <a:ln w="63500" cap="flat" cmpd="sng" algn="ctr">
            <a:solidFill>
              <a:srgbClr val="1B294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C8B5B-E8C6-4994-8188-9602DC2D4943}"/>
              </a:ext>
            </a:extLst>
          </p:cNvPr>
          <p:cNvCxnSpPr>
            <a:cxnSpLocks/>
          </p:cNvCxnSpPr>
          <p:nvPr/>
        </p:nvCxnSpPr>
        <p:spPr bwMode="auto">
          <a:xfrm>
            <a:off x="1420351" y="2722158"/>
            <a:ext cx="2088232" cy="1944216"/>
          </a:xfrm>
          <a:prstGeom prst="line">
            <a:avLst/>
          </a:prstGeom>
          <a:solidFill>
            <a:schemeClr val="bg1"/>
          </a:solidFill>
          <a:ln w="63500" cap="flat" cmpd="sng" algn="ctr">
            <a:solidFill>
              <a:srgbClr val="1B294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3B625137-4A1C-4CAE-8A64-1AEE00B256B9}"/>
              </a:ext>
            </a:extLst>
          </p:cNvPr>
          <p:cNvSpPr/>
          <p:nvPr/>
        </p:nvSpPr>
        <p:spPr bwMode="auto">
          <a:xfrm rot="3306134">
            <a:off x="5367161" y="3405568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1024BE-55F6-4170-9523-7A1638DF33E3}"/>
              </a:ext>
            </a:extLst>
          </p:cNvPr>
          <p:cNvCxnSpPr/>
          <p:nvPr/>
        </p:nvCxnSpPr>
        <p:spPr bwMode="auto">
          <a:xfrm>
            <a:off x="6434981" y="3908354"/>
            <a:ext cx="1296144" cy="0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rgbClr val="1B294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78A3D6-E534-45E1-9A1C-88ACAF57E7AB}"/>
              </a:ext>
            </a:extLst>
          </p:cNvPr>
          <p:cNvSpPr txBox="1"/>
          <p:nvPr/>
        </p:nvSpPr>
        <p:spPr>
          <a:xfrm>
            <a:off x="7803133" y="3601158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1B2944"/>
                </a:solidFill>
                <a:latin typeface="Corbel" panose="020B0503020204020204" pitchFamily="34" charset="0"/>
              </a:rPr>
              <a:t>Water + </a:t>
            </a:r>
            <a:r>
              <a:rPr lang="en-US" sz="2800" dirty="0" err="1">
                <a:solidFill>
                  <a:srgbClr val="1B2944"/>
                </a:solidFill>
                <a:latin typeface="Corbel" panose="020B0503020204020204" pitchFamily="34" charset="0"/>
              </a:rPr>
              <a:t>zuurstof</a:t>
            </a:r>
            <a:endParaRPr lang="en-US" sz="2800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0923-605B-4B63-82A3-6CA6ECA1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Catalase test</a:t>
            </a:r>
            <a:endParaRPr lang="en-BE" dirty="0"/>
          </a:p>
        </p:txBody>
      </p:sp>
      <p:pic>
        <p:nvPicPr>
          <p:cNvPr id="18" name="Picture 17" descr="images-15.jpeg">
            <a:extLst>
              <a:ext uri="{FF2B5EF4-FFF2-40B4-BE49-F238E27FC236}">
                <a16:creationId xmlns:a16="http://schemas.microsoft.com/office/drawing/2014/main" id="{21425626-57CB-408E-9EF4-33B9B0C02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63" y="2803288"/>
            <a:ext cx="3289300" cy="2463800"/>
          </a:xfrm>
          <a:prstGeom prst="rect">
            <a:avLst/>
          </a:prstGeom>
        </p:spPr>
      </p:pic>
      <p:sp>
        <p:nvSpPr>
          <p:cNvPr id="21" name="Lightning Bolt 20">
            <a:extLst>
              <a:ext uri="{FF2B5EF4-FFF2-40B4-BE49-F238E27FC236}">
                <a16:creationId xmlns:a16="http://schemas.microsoft.com/office/drawing/2014/main" id="{136142FD-53BD-4372-8E5A-E3FA271A4EAF}"/>
              </a:ext>
            </a:extLst>
          </p:cNvPr>
          <p:cNvSpPr/>
          <p:nvPr/>
        </p:nvSpPr>
        <p:spPr bwMode="auto">
          <a:xfrm rot="3306134">
            <a:off x="786772" y="1870042"/>
            <a:ext cx="914400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85E7B53-5719-4A97-A000-5B133CEE0EAA}"/>
              </a:ext>
            </a:extLst>
          </p:cNvPr>
          <p:cNvCxnSpPr/>
          <p:nvPr/>
        </p:nvCxnSpPr>
        <p:spPr bwMode="auto">
          <a:xfrm>
            <a:off x="1854592" y="2372828"/>
            <a:ext cx="1296144" cy="0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rgbClr val="1B294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AD0D10-E946-4AD7-BFE3-34E9B06F0C0B}"/>
              </a:ext>
            </a:extLst>
          </p:cNvPr>
          <p:cNvSpPr txBox="1"/>
          <p:nvPr/>
        </p:nvSpPr>
        <p:spPr>
          <a:xfrm>
            <a:off x="3222744" y="2065632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1B2944"/>
                </a:solidFill>
                <a:latin typeface="Corbel" panose="020B0503020204020204" pitchFamily="34" charset="0"/>
              </a:rPr>
              <a:t>Water + </a:t>
            </a:r>
            <a:r>
              <a:rPr lang="en-US" sz="2800" dirty="0" err="1">
                <a:solidFill>
                  <a:srgbClr val="1B2944"/>
                </a:solidFill>
                <a:latin typeface="Corbel" panose="020B0503020204020204" pitchFamily="34" charset="0"/>
              </a:rPr>
              <a:t>zuurstof</a:t>
            </a:r>
            <a:endParaRPr lang="en-US" sz="2800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84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C349-C8F7-411C-9C41-72D5EF34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Aan jullie!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73DC-D46D-49CF-83C8-C57BF5156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49000" cy="4297772"/>
          </a:xfrm>
        </p:spPr>
        <p:txBody>
          <a:bodyPr/>
          <a:lstStyle/>
          <a:p>
            <a:r>
              <a:rPr lang="nl-BE" sz="2800" dirty="0"/>
              <a:t>Zit er catalase in de bacteriën uit mijn mond?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6385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C349-C8F7-411C-9C41-72D5EF34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Aan jullie!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73DC-D46D-49CF-83C8-C57BF5156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40454" cy="4297772"/>
          </a:xfrm>
        </p:spPr>
        <p:txBody>
          <a:bodyPr/>
          <a:lstStyle/>
          <a:p>
            <a:r>
              <a:rPr lang="nl-BE" sz="2800" dirty="0"/>
              <a:t>Zit er ook catalase in aardappel?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0572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A5D0-3E53-49F0-920B-F61FF79A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Wetenschap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E6DBD-003F-4A05-8632-D8239D1B7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579123" cy="4297772"/>
          </a:xfrm>
        </p:spPr>
        <p:txBody>
          <a:bodyPr/>
          <a:lstStyle/>
          <a:p>
            <a:pPr marL="0" indent="0" algn="ctr">
              <a:buNone/>
            </a:pPr>
            <a:endParaRPr lang="nl-BE" sz="4400" dirty="0"/>
          </a:p>
          <a:p>
            <a:pPr marL="0" indent="0" algn="ctr">
              <a:buNone/>
            </a:pPr>
            <a:r>
              <a:rPr lang="nl-BE" sz="4400" dirty="0"/>
              <a:t>Proberen de dingen rondom ons te begrijpen en die kennis gebruiken om nieuwe dingen uit te vinden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1767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5AD3-B553-4449-9CFF-0B1656E0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Bacteriën?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45A6-E681-4340-92A2-EEC9B709D7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75849-8157-4B7D-89D3-BD6D1BD11E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321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8AF-5C16-473A-9CC1-AED59AF5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Hoe groot zijn bacteriën?</a:t>
            </a:r>
            <a:endParaRPr lang="en-BE" dirty="0"/>
          </a:p>
        </p:txBody>
      </p:sp>
      <p:pic>
        <p:nvPicPr>
          <p:cNvPr id="5" name="Picture 2" descr="http://www.tasstudent.com/wp-content/uploads/2013/05/513.jpg">
            <a:extLst>
              <a:ext uri="{FF2B5EF4-FFF2-40B4-BE49-F238E27FC236}">
                <a16:creationId xmlns:a16="http://schemas.microsoft.com/office/drawing/2014/main" id="{8B4810AC-B7B8-41F7-8355-6E2349E6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615" y="1937320"/>
            <a:ext cx="4781345" cy="43920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8656-FD71-4013-8A2F-60DD605E9D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800" dirty="0"/>
              <a:t>Micro-organismen</a:t>
            </a:r>
            <a:br>
              <a:rPr lang="nl-BE" sz="2800" dirty="0"/>
            </a:br>
            <a:r>
              <a:rPr lang="nl-BE" sz="2800" dirty="0"/>
              <a:t>= hele kleine levende wezens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7255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1EA3-39C8-4814-AD1C-A74D0710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BE" dirty="0"/>
            </a:br>
            <a:r>
              <a:rPr lang="nl-BE" sz="4400" dirty="0"/>
              <a:t>Hoe zien bacteriën eruit? </a:t>
            </a:r>
            <a:endParaRPr lang="en-BE" dirty="0"/>
          </a:p>
        </p:txBody>
      </p:sp>
      <p:pic>
        <p:nvPicPr>
          <p:cNvPr id="5" name="Picture 4" descr="images-10.jpeg">
            <a:extLst>
              <a:ext uri="{FF2B5EF4-FFF2-40B4-BE49-F238E27FC236}">
                <a16:creationId xmlns:a16="http://schemas.microsoft.com/office/drawing/2014/main" id="{40A87C55-884B-4FE6-B93B-3930FFB5D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66" y="2194764"/>
            <a:ext cx="4896544" cy="30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1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7DB3-D39F-4613-8B6F-13C61EF8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BE" dirty="0"/>
              <a:t>Ronde bacteriën</a:t>
            </a:r>
            <a:endParaRPr lang="en-BE" dirty="0"/>
          </a:p>
        </p:txBody>
      </p:sp>
      <p:pic>
        <p:nvPicPr>
          <p:cNvPr id="4" name="Picture 2" descr="http://img.dictionary.com/coccus-281774-400-305.jpg">
            <a:extLst>
              <a:ext uri="{FF2B5EF4-FFF2-40B4-BE49-F238E27FC236}">
                <a16:creationId xmlns:a16="http://schemas.microsoft.com/office/drawing/2014/main" id="{9CCD9E41-5D76-4D72-8569-B150C1458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98" r="7971"/>
          <a:stretch/>
        </p:blipFill>
        <p:spPr bwMode="auto">
          <a:xfrm>
            <a:off x="838200" y="1825625"/>
            <a:ext cx="5181600" cy="429777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40D0-E973-470C-AB0E-F90AF7DC8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9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Kokken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1069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7DB3-D39F-4613-8B6F-13C61EF8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BE" sz="4400" dirty="0"/>
              <a:t>Staafvormige</a:t>
            </a:r>
            <a:r>
              <a:rPr lang="nl-BE" dirty="0"/>
              <a:t> bacteriën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40D0-E973-470C-AB0E-F90AF7DC8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9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/>
              <a:t>Bacillen</a:t>
            </a:r>
            <a:endParaRPr lang="en-BE" dirty="0"/>
          </a:p>
        </p:txBody>
      </p:sp>
      <p:pic>
        <p:nvPicPr>
          <p:cNvPr id="5" name="Picture 2" descr="http://universityobserver.netsoc.com/wp-content/uploads/2012/02/jhgvhgfc.jpg">
            <a:extLst>
              <a:ext uri="{FF2B5EF4-FFF2-40B4-BE49-F238E27FC236}">
                <a16:creationId xmlns:a16="http://schemas.microsoft.com/office/drawing/2014/main" id="{2F291772-37AA-437A-A58B-A2E52E485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5625"/>
            <a:ext cx="5160573" cy="3870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485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7DB3-D39F-4613-8B6F-13C61EF8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BE" sz="4400" dirty="0"/>
              <a:t>Spiraalvormige</a:t>
            </a:r>
            <a:r>
              <a:rPr lang="nl-BE" dirty="0"/>
              <a:t> bacteriën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40D0-E973-470C-AB0E-F90AF7DC8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8121" y="1825625"/>
            <a:ext cx="5181600" cy="429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/>
              <a:t>Spirillen</a:t>
            </a:r>
            <a:endParaRPr lang="en-BE" dirty="0"/>
          </a:p>
        </p:txBody>
      </p:sp>
      <p:pic>
        <p:nvPicPr>
          <p:cNvPr id="6" name="Picture 2" descr="http://pathmicro.med.sc.edu/fox/campylo-dk1.jpg">
            <a:extLst>
              <a:ext uri="{FF2B5EF4-FFF2-40B4-BE49-F238E27FC236}">
                <a16:creationId xmlns:a16="http://schemas.microsoft.com/office/drawing/2014/main" id="{78F5F953-06D4-4390-B413-28CB546D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5625"/>
            <a:ext cx="3267447" cy="4075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447514"/>
      </p:ext>
    </p:extLst>
  </p:cSld>
  <p:clrMapOvr>
    <a:masterClrMapping/>
  </p:clrMapOvr>
</p:sld>
</file>

<file path=ppt/theme/theme1.xml><?xml version="1.0" encoding="utf-8"?>
<a:theme xmlns:a="http://schemas.openxmlformats.org/drawingml/2006/main" name="VIB_templat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B_PPT_template_10_2016.potx" id="{E04D4E0D-2A12-43B6-91C8-75DC7FB1BE26}" vid="{F451DD8D-D2D5-43AD-A231-4604E6BE11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VIB_PPT_template_10_2016</Template>
  <TotalTime>90</TotalTime>
  <Words>260</Words>
  <Application>Microsoft Office PowerPoint</Application>
  <PresentationFormat>Widescreen</PresentationFormat>
  <Paragraphs>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Tahoma</vt:lpstr>
      <vt:lpstr>VIB_template_new</vt:lpstr>
      <vt:lpstr>Wetenschap op Stap </vt:lpstr>
      <vt:lpstr>Echte wetenschapper in de klas</vt:lpstr>
      <vt:lpstr>Wetenschap</vt:lpstr>
      <vt:lpstr>Bacteriën?</vt:lpstr>
      <vt:lpstr>Hoe groot zijn bacteriën?</vt:lpstr>
      <vt:lpstr> Hoe zien bacteriën eruit? </vt:lpstr>
      <vt:lpstr>Ronde bacteriën</vt:lpstr>
      <vt:lpstr>Staafvormige bacteriën</vt:lpstr>
      <vt:lpstr>Spiraalvormige bacteriën</vt:lpstr>
      <vt:lpstr>Goed of slecht? </vt:lpstr>
      <vt:lpstr>In je darmen</vt:lpstr>
      <vt:lpstr>In je darmen</vt:lpstr>
      <vt:lpstr>‘Goede’ bacteriën</vt:lpstr>
      <vt:lpstr>‘Goede’ bacteriën</vt:lpstr>
      <vt:lpstr>‘Slechte’ bacteriën</vt:lpstr>
      <vt:lpstr>‘Slechte’ bacteriën</vt:lpstr>
      <vt:lpstr>Bacteriën kweken</vt:lpstr>
      <vt:lpstr>Aan jullie</vt:lpstr>
      <vt:lpstr>Tuberculose</vt:lpstr>
      <vt:lpstr>Tuberculose</vt:lpstr>
      <vt:lpstr>Mtb verdedigt zich </vt:lpstr>
      <vt:lpstr>Mtb verdedigt zich </vt:lpstr>
      <vt:lpstr>Catalase test</vt:lpstr>
      <vt:lpstr>Aan jullie!</vt:lpstr>
      <vt:lpstr>Aan jullie!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Wetenschap op Stap</dc:title>
  <dc:creator>Tiny Sterck</dc:creator>
  <cp:lastModifiedBy>Tiny Sterck</cp:lastModifiedBy>
  <cp:revision>6</cp:revision>
  <dcterms:created xsi:type="dcterms:W3CDTF">2021-09-30T12:24:04Z</dcterms:created>
  <dcterms:modified xsi:type="dcterms:W3CDTF">2021-10-04T13:01:42Z</dcterms:modified>
</cp:coreProperties>
</file>