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447" r:id="rId3"/>
    <p:sldId id="303" r:id="rId4"/>
    <p:sldId id="310" r:id="rId5"/>
    <p:sldId id="370" r:id="rId6"/>
    <p:sldId id="371" r:id="rId7"/>
    <p:sldId id="441" r:id="rId8"/>
    <p:sldId id="415" r:id="rId9"/>
    <p:sldId id="416" r:id="rId10"/>
    <p:sldId id="417" r:id="rId11"/>
    <p:sldId id="418" r:id="rId12"/>
    <p:sldId id="419" r:id="rId13"/>
    <p:sldId id="420" r:id="rId14"/>
    <p:sldId id="448" r:id="rId15"/>
    <p:sldId id="421" r:id="rId16"/>
    <p:sldId id="449" r:id="rId17"/>
    <p:sldId id="423" r:id="rId18"/>
    <p:sldId id="443" r:id="rId19"/>
    <p:sldId id="436" r:id="rId20"/>
    <p:sldId id="437" r:id="rId21"/>
    <p:sldId id="438" r:id="rId22"/>
    <p:sldId id="439" r:id="rId23"/>
    <p:sldId id="375" r:id="rId24"/>
    <p:sldId id="435" r:id="rId25"/>
    <p:sldId id="424" r:id="rId26"/>
    <p:sldId id="444" r:id="rId27"/>
    <p:sldId id="425" r:id="rId28"/>
    <p:sldId id="426" r:id="rId29"/>
    <p:sldId id="450" r:id="rId30"/>
    <p:sldId id="451" r:id="rId31"/>
    <p:sldId id="430" r:id="rId32"/>
    <p:sldId id="440" r:id="rId33"/>
    <p:sldId id="452" r:id="rId34"/>
    <p:sldId id="431" r:id="rId35"/>
    <p:sldId id="412" r:id="rId36"/>
    <p:sldId id="432" r:id="rId37"/>
    <p:sldId id="433" r:id="rId38"/>
    <p:sldId id="434" r:id="rId39"/>
    <p:sldId id="446" r:id="rId4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944"/>
    <a:srgbClr val="42B7BA"/>
    <a:srgbClr val="EA6341"/>
    <a:srgbClr val="FFFFFF"/>
    <a:srgbClr val="F7F4F9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AC60A-C11E-458E-A704-FAB7015B138A}" type="datetimeFigureOut">
              <a:rPr lang="en-BE" smtClean="0"/>
              <a:t>30/09/2021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FCCAC-E154-476B-927B-4EA9AB854CF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149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85D40-6FBF-4A66-BAA2-DF6CEF831FC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43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85D40-6FBF-4A66-BAA2-DF6CEF831FC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43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F562FFAB-D95E-416E-AC10-67195A0F3D4B}" type="slidenum">
              <a:rPr lang="en-US" altLang="en-US" sz="1200" smtClean="0"/>
              <a:pPr eaLnBrk="1" hangingPunct="1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02" y="1276473"/>
            <a:ext cx="9418642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301" y="3756148"/>
            <a:ext cx="9432043" cy="82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047664" y="6343466"/>
            <a:ext cx="3617360" cy="221987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  <a:endParaRPr lang="nl-B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40322" y="6343466"/>
            <a:ext cx="1474152" cy="21669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4837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7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2E960-6A99-4619-B1AF-B91216E78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7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13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285728"/>
            <a:ext cx="10944000" cy="119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092496" y="1560796"/>
            <a:ext cx="6667504" cy="504000"/>
          </a:xfrm>
        </p:spPr>
        <p:txBody>
          <a:bodyPr/>
          <a:lstStyle>
            <a:lvl1pPr>
              <a:buNone/>
              <a:defRPr sz="3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7775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09601"/>
            <a:ext cx="10361084" cy="1141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1" y="6248401"/>
            <a:ext cx="2537884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1" y="6248401"/>
            <a:ext cx="3858684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1" y="6248401"/>
            <a:ext cx="2537884" cy="455613"/>
          </a:xfrm>
        </p:spPr>
        <p:txBody>
          <a:bodyPr/>
          <a:lstStyle>
            <a:lvl1pPr>
              <a:defRPr/>
            </a:lvl1pPr>
          </a:lstStyle>
          <a:p>
            <a:fld id="{7EF4636F-928F-4CBD-AF15-4F725814D13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for multipl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02" y="1276473"/>
            <a:ext cx="9026338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301" y="3756148"/>
            <a:ext cx="9039181" cy="82281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644" y="6343466"/>
            <a:ext cx="3617360" cy="221987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  <a:endParaRPr lang="nl-BE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030852" y="6050735"/>
            <a:ext cx="1474152" cy="21669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794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437702" y="1276473"/>
            <a:ext cx="9418642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9006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38200" y="1841787"/>
            <a:ext cx="10515600" cy="4274256"/>
          </a:xfrm>
        </p:spPr>
        <p:txBody>
          <a:bodyPr>
            <a:noAutofit/>
          </a:bodyPr>
          <a:lstStyle>
            <a:lvl1pPr marL="228600" indent="-2286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196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2876"/>
          </a:xfrm>
        </p:spPr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1787"/>
            <a:ext cx="10515600" cy="4274256"/>
          </a:xfrm>
        </p:spPr>
        <p:txBody>
          <a:bodyPr>
            <a:noAutofit/>
          </a:bodyPr>
          <a:lstStyle>
            <a:lvl1pPr marL="228600" indent="-2286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60248" y="333989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8" name="TextBox 7"/>
          <p:cNvSpPr txBox="1"/>
          <p:nvPr userDrawn="1"/>
        </p:nvSpPr>
        <p:spPr>
          <a:xfrm>
            <a:off x="-2359859" y="1138001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60250" y="1571312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10" name="TextBox 9"/>
          <p:cNvSpPr txBox="1"/>
          <p:nvPr userDrawn="1"/>
        </p:nvSpPr>
        <p:spPr>
          <a:xfrm>
            <a:off x="-2359859" y="2362165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760248" y="5541279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19436" y="6352143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1773649" y="4203052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2293435" y="5011581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91349"/>
            <a:ext cx="10515600" cy="586080"/>
          </a:xfrm>
        </p:spPr>
        <p:txBody>
          <a:bodyPr wrap="square">
            <a:noAutofit/>
          </a:bodyPr>
          <a:lstStyle>
            <a:lvl1pPr marL="0" indent="0">
              <a:lnSpc>
                <a:spcPts val="3200"/>
              </a:lnSpc>
              <a:buNone/>
              <a:defRPr sz="3200" baseline="0">
                <a:solidFill>
                  <a:srgbClr val="EA634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nl-BE" dirty="0"/>
              <a:t>Subheadline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60250" y="2864513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9" name="TextBox 18"/>
          <p:cNvSpPr txBox="1"/>
          <p:nvPr userDrawn="1"/>
        </p:nvSpPr>
        <p:spPr>
          <a:xfrm>
            <a:off x="-2359859" y="3655366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</p:spTree>
    <p:extLst>
      <p:ext uri="{BB962C8B-B14F-4D97-AF65-F5344CB8AC3E}">
        <p14:creationId xmlns:p14="http://schemas.microsoft.com/office/powerpoint/2010/main" val="183613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97772"/>
          </a:xfrm>
        </p:spPr>
        <p:txBody>
          <a:bodyPr>
            <a:noAutofit/>
          </a:bodyPr>
          <a:lstStyle>
            <a:lvl1pPr marL="457200" indent="-4572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97772"/>
          </a:xfrm>
        </p:spPr>
        <p:txBody>
          <a:bodyPr>
            <a:noAutofit/>
          </a:bodyPr>
          <a:lstStyle>
            <a:lvl1pPr marL="228600" indent="-228600">
              <a:buClr>
                <a:srgbClr val="FF681E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685800" indent="-228600">
              <a:buClr>
                <a:srgbClr val="7C7C7C"/>
              </a:buClr>
              <a:buFontTx/>
              <a:buBlip>
                <a:blip r:embed="rId2"/>
              </a:buBlip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2pPr>
            <a:lvl3pPr marL="11430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3pPr>
            <a:lvl4pPr marL="16002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4pPr>
            <a:lvl5pPr marL="2057400" indent="-228600">
              <a:buClr>
                <a:srgbClr val="7C7C7C"/>
              </a:buClr>
              <a:buFont typeface="Arial" panose="020B0604020202020204" pitchFamily="34" charset="0"/>
              <a:buChar char="•"/>
              <a:defRPr>
                <a:solidFill>
                  <a:srgbClr val="1B2944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60248" y="333989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9" name="TextBox 8"/>
          <p:cNvSpPr txBox="1"/>
          <p:nvPr userDrawn="1"/>
        </p:nvSpPr>
        <p:spPr>
          <a:xfrm>
            <a:off x="-2359859" y="1138001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60250" y="1571312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11" name="TextBox 10"/>
          <p:cNvSpPr txBox="1"/>
          <p:nvPr userDrawn="1"/>
        </p:nvSpPr>
        <p:spPr>
          <a:xfrm>
            <a:off x="-2359859" y="2362165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760248" y="5541279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2419436" y="6352143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1773649" y="4203052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xtBox 16"/>
          <p:cNvSpPr txBox="1"/>
          <p:nvPr userDrawn="1"/>
        </p:nvSpPr>
        <p:spPr>
          <a:xfrm>
            <a:off x="-2293435" y="5011581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60250" y="2864513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9" name="TextBox 18"/>
          <p:cNvSpPr txBox="1"/>
          <p:nvPr userDrawn="1"/>
        </p:nvSpPr>
        <p:spPr>
          <a:xfrm>
            <a:off x="-2359859" y="3655366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</p:spTree>
    <p:extLst>
      <p:ext uri="{BB962C8B-B14F-4D97-AF65-F5344CB8AC3E}">
        <p14:creationId xmlns:p14="http://schemas.microsoft.com/office/powerpoint/2010/main" val="245499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B294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60248" y="333989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7" name="TextBox 6"/>
          <p:cNvSpPr txBox="1"/>
          <p:nvPr userDrawn="1"/>
        </p:nvSpPr>
        <p:spPr>
          <a:xfrm>
            <a:off x="-2359859" y="1138001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60250" y="1571312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9" name="TextBox 8"/>
          <p:cNvSpPr txBox="1"/>
          <p:nvPr userDrawn="1"/>
        </p:nvSpPr>
        <p:spPr>
          <a:xfrm>
            <a:off x="-2359859" y="2362165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1760248" y="5541279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419436" y="6352143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773649" y="4203052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2293435" y="5011581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60250" y="2864513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7" name="TextBox 16"/>
          <p:cNvSpPr txBox="1"/>
          <p:nvPr userDrawn="1"/>
        </p:nvSpPr>
        <p:spPr>
          <a:xfrm>
            <a:off x="-2359859" y="3655366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</p:spTree>
    <p:extLst>
      <p:ext uri="{BB962C8B-B14F-4D97-AF65-F5344CB8AC3E}">
        <p14:creationId xmlns:p14="http://schemas.microsoft.com/office/powerpoint/2010/main" val="201862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60248" y="333989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6" name="TextBox 5"/>
          <p:cNvSpPr txBox="1"/>
          <p:nvPr userDrawn="1"/>
        </p:nvSpPr>
        <p:spPr>
          <a:xfrm>
            <a:off x="-2359859" y="1138001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60250" y="1571312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8" name="TextBox 7"/>
          <p:cNvSpPr txBox="1"/>
          <p:nvPr userDrawn="1"/>
        </p:nvSpPr>
        <p:spPr>
          <a:xfrm>
            <a:off x="-2359859" y="2362165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1760248" y="5541279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2419436" y="6352143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773649" y="4203052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293435" y="5011581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760250" y="2864513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6" name="TextBox 15"/>
          <p:cNvSpPr txBox="1"/>
          <p:nvPr userDrawn="1"/>
        </p:nvSpPr>
        <p:spPr>
          <a:xfrm>
            <a:off x="-2359859" y="3655366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</p:spTree>
    <p:extLst>
      <p:ext uri="{BB962C8B-B14F-4D97-AF65-F5344CB8AC3E}">
        <p14:creationId xmlns:p14="http://schemas.microsoft.com/office/powerpoint/2010/main" val="135430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39063F29-F45C-4C97-BF98-45F4DEB27730}" type="datetimeFigureOut">
              <a:rPr lang="nl-BE" smtClean="0"/>
              <a:pPr/>
              <a:t>30/09/2021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B1E3F558-74D7-4DE7-865B-0F3399673619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23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9" r:id="rId3"/>
    <p:sldLayoutId id="2147483650" r:id="rId4"/>
    <p:sldLayoutId id="2147483658" r:id="rId5"/>
    <p:sldLayoutId id="2147483652" r:id="rId6"/>
    <p:sldLayoutId id="2147483654" r:id="rId7"/>
    <p:sldLayoutId id="2147483655" r:id="rId8"/>
    <p:sldLayoutId id="2147483660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B2944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/>
        </a:buBlip>
        <a:defRPr sz="24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Wetenschap op Stap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Cellen &amp; DNA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29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err="1"/>
              <a:t>Vervorming</a:t>
            </a:r>
            <a:r>
              <a:rPr lang="en-US" altLang="en-US" sz="4000" dirty="0"/>
              <a:t> van </a:t>
            </a:r>
            <a:r>
              <a:rPr lang="en-US" altLang="en-US" sz="4000" dirty="0" err="1"/>
              <a:t>een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beeld</a:t>
            </a:r>
            <a:r>
              <a:rPr lang="en-US" altLang="en-US" sz="4000" dirty="0"/>
              <a:t> door </a:t>
            </a:r>
            <a:r>
              <a:rPr lang="en-US" altLang="en-US" sz="4000" dirty="0" err="1"/>
              <a:t>lenzen</a:t>
            </a:r>
            <a:endParaRPr lang="en-US" alt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700214"/>
            <a:ext cx="19081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1628776"/>
            <a:ext cx="20923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3429001"/>
            <a:ext cx="2160587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789364"/>
            <a:ext cx="1960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73464"/>
            <a:ext cx="29400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628776"/>
            <a:ext cx="13604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2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4008438" y="2205039"/>
            <a:ext cx="3613150" cy="3444875"/>
            <a:chOff x="4982390" y="2654300"/>
            <a:chExt cx="3613412" cy="3444341"/>
          </a:xfrm>
        </p:grpSpPr>
        <p:pic>
          <p:nvPicPr>
            <p:cNvPr id="16388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130" y="3005677"/>
              <a:ext cx="2002672" cy="309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390" y="2654300"/>
              <a:ext cx="1610740" cy="120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2135189" y="620714"/>
            <a:ext cx="68718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Microscoop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</a:rPr>
              <a:t>: 	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μικρος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</a:rPr>
              <a:t> =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klein</a:t>
            </a:r>
            <a:endParaRPr lang="en-US" altLang="en-US" sz="20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</a:rPr>
              <a:t>		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σκο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</a:rPr>
              <a:t>πειν = nauwkeurig bekijken, onderzoeken </a:t>
            </a:r>
          </a:p>
        </p:txBody>
      </p:sp>
    </p:spTree>
    <p:extLst>
      <p:ext uri="{BB962C8B-B14F-4D97-AF65-F5344CB8AC3E}">
        <p14:creationId xmlns:p14="http://schemas.microsoft.com/office/powerpoint/2010/main" val="332726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628776"/>
            <a:ext cx="324008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1773238"/>
            <a:ext cx="4784725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Microscopen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uit</a:t>
            </a:r>
            <a:r>
              <a:rPr lang="en-US" altLang="en-US" sz="4000" dirty="0"/>
              <a:t> de 20e - 21e </a:t>
            </a:r>
            <a:r>
              <a:rPr lang="en-US" altLang="en-US" sz="4000" dirty="0" err="1"/>
              <a:t>eeuw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8878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32"/>
          <p:cNvGrpSpPr>
            <a:grpSpLocks/>
          </p:cNvGrpSpPr>
          <p:nvPr/>
        </p:nvGrpSpPr>
        <p:grpSpPr bwMode="auto">
          <a:xfrm>
            <a:off x="2157289" y="701477"/>
            <a:ext cx="6657509" cy="5925650"/>
            <a:chOff x="578947" y="401920"/>
            <a:chExt cx="6657349" cy="5927159"/>
          </a:xfrm>
        </p:grpSpPr>
        <p:grpSp>
          <p:nvGrpSpPr>
            <p:cNvPr id="23558" name="Group 21"/>
            <p:cNvGrpSpPr>
              <a:grpSpLocks/>
            </p:cNvGrpSpPr>
            <p:nvPr/>
          </p:nvGrpSpPr>
          <p:grpSpPr bwMode="auto">
            <a:xfrm>
              <a:off x="578947" y="401920"/>
              <a:ext cx="6657349" cy="5927159"/>
              <a:chOff x="578947" y="401920"/>
              <a:chExt cx="6657349" cy="5927159"/>
            </a:xfrm>
          </p:grpSpPr>
          <p:pic>
            <p:nvPicPr>
              <p:cNvPr id="2356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120" y="1124744"/>
                <a:ext cx="5943600" cy="511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578582" y="5593108"/>
                <a:ext cx="1028675" cy="4811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20000"/>
                  </a:spcBef>
                  <a:defRPr/>
                </a:pPr>
                <a:endParaRPr lang="en-US"/>
              </a:p>
            </p:txBody>
          </p:sp>
          <p:sp>
            <p:nvSpPr>
              <p:cNvPr id="23570" name="Rectangle 9"/>
              <p:cNvSpPr>
                <a:spLocks noChangeArrowheads="1"/>
              </p:cNvSpPr>
              <p:nvPr/>
            </p:nvSpPr>
            <p:spPr bwMode="auto">
              <a:xfrm>
                <a:off x="5580112" y="474055"/>
                <a:ext cx="1080120" cy="34787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marL="342900" indent="-3429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23571" name="Rectangle 10"/>
              <p:cNvSpPr>
                <a:spLocks noChangeArrowheads="1"/>
              </p:cNvSpPr>
              <p:nvPr/>
            </p:nvSpPr>
            <p:spPr bwMode="auto">
              <a:xfrm>
                <a:off x="6444208" y="1149596"/>
                <a:ext cx="792088" cy="34787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marL="342900" indent="-3429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23573" name="Rectangle 12"/>
              <p:cNvSpPr>
                <a:spLocks noChangeArrowheads="1"/>
              </p:cNvSpPr>
              <p:nvPr/>
            </p:nvSpPr>
            <p:spPr bwMode="auto">
              <a:xfrm>
                <a:off x="578947" y="2434605"/>
                <a:ext cx="1440160" cy="34787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marL="342900" indent="-3429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23575" name="Rectangle 17"/>
              <p:cNvSpPr>
                <a:spLocks noChangeArrowheads="1"/>
              </p:cNvSpPr>
              <p:nvPr/>
            </p:nvSpPr>
            <p:spPr bwMode="auto">
              <a:xfrm>
                <a:off x="2555776" y="2850318"/>
                <a:ext cx="1224136" cy="34787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marL="342900" indent="-3429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23576" name="Rectangle 18"/>
              <p:cNvSpPr>
                <a:spLocks noChangeArrowheads="1"/>
              </p:cNvSpPr>
              <p:nvPr/>
            </p:nvSpPr>
            <p:spPr bwMode="auto">
              <a:xfrm rot="16200000">
                <a:off x="4366529" y="-796765"/>
                <a:ext cx="1080421" cy="34777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marL="342900" indent="-3429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23577" name="Rectangle 19"/>
              <p:cNvSpPr>
                <a:spLocks noChangeArrowheads="1"/>
              </p:cNvSpPr>
              <p:nvPr/>
            </p:nvSpPr>
            <p:spPr bwMode="auto">
              <a:xfrm>
                <a:off x="1824904" y="2595482"/>
                <a:ext cx="1080120" cy="34787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marL="342900" indent="-3429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185262" y="3233376"/>
              <a:ext cx="1489474" cy="5233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280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objectief</a:t>
              </a:r>
              <a:endParaRPr lang="en-US" sz="2800" dirty="0">
                <a:solidFill>
                  <a:srgbClr val="1B2944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23561" name="Straight Connector 25"/>
            <p:cNvCxnSpPr>
              <a:cxnSpLocks noChangeShapeType="1"/>
            </p:cNvCxnSpPr>
            <p:nvPr/>
          </p:nvCxnSpPr>
          <p:spPr bwMode="auto">
            <a:xfrm>
              <a:off x="2339752" y="1988840"/>
              <a:ext cx="914400" cy="9144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cxnSp>
          <p:nvCxnSpPr>
            <p:cNvPr id="23562" name="Straight Connector 27"/>
            <p:cNvCxnSpPr>
              <a:cxnSpLocks noChangeShapeType="1"/>
            </p:cNvCxnSpPr>
            <p:nvPr/>
          </p:nvCxnSpPr>
          <p:spPr bwMode="auto">
            <a:xfrm flipH="1">
              <a:off x="2051720" y="1988840"/>
              <a:ext cx="216024" cy="2880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Straight Connector 28"/>
            <p:cNvCxnSpPr>
              <a:cxnSpLocks noChangeShapeType="1"/>
            </p:cNvCxnSpPr>
            <p:nvPr/>
          </p:nvCxnSpPr>
          <p:spPr bwMode="auto">
            <a:xfrm flipH="1">
              <a:off x="3708400" y="3717032"/>
              <a:ext cx="4315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>
              <a:off x="1115043" y="2133063"/>
              <a:ext cx="1176310" cy="5224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2800" dirty="0" err="1">
                  <a:latin typeface="+mj-lt"/>
                </a:rPr>
                <a:t>oculair</a:t>
              </a:r>
              <a:endParaRPr lang="en-US" sz="2800" dirty="0">
                <a:latin typeface="+mj-lt"/>
              </a:endParaRPr>
            </a:p>
          </p:txBody>
        </p:sp>
      </p:grpSp>
      <p:sp>
        <p:nvSpPr>
          <p:cNvPr id="2355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Doorsnede</a:t>
            </a:r>
            <a:r>
              <a:rPr lang="en-US" altLang="en-US" sz="4000" dirty="0"/>
              <a:t> door </a:t>
            </a:r>
            <a:r>
              <a:rPr lang="en-US" altLang="en-US" sz="4000" dirty="0" err="1"/>
              <a:t>een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microscoop</a:t>
            </a:r>
            <a:r>
              <a:rPr lang="en-US" altLang="en-US" sz="4000" dirty="0"/>
              <a:t> (</a:t>
            </a:r>
            <a:r>
              <a:rPr lang="en-US" altLang="en-US" sz="4000" dirty="0" err="1"/>
              <a:t>rechtop</a:t>
            </a:r>
            <a:r>
              <a:rPr lang="en-US" altLang="en-US" sz="4000" dirty="0"/>
              <a:t>)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00C8A3AA-A700-4AF9-83EE-EC1A54BBD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62" y="2399964"/>
            <a:ext cx="1080146" cy="3477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marL="342900" indent="-3429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C86A9AD0-A576-499D-A8C4-1BD0E934D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388" y="1834667"/>
            <a:ext cx="1080146" cy="3477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marL="342900" indent="-3429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414846" y="2636838"/>
            <a:ext cx="1555234" cy="634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</a:rPr>
              <a:t>Lens 1: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dicht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bij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</a:rPr>
              <a:t> het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oog</a:t>
            </a:r>
            <a:endParaRPr lang="en-US" sz="16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1EE467-D0F4-4FBB-B409-230BE1ADD47D}"/>
              </a:ext>
            </a:extLst>
          </p:cNvPr>
          <p:cNvSpPr txBox="1"/>
          <p:nvPr/>
        </p:nvSpPr>
        <p:spPr bwMode="auto">
          <a:xfrm>
            <a:off x="2463249" y="2196839"/>
            <a:ext cx="118173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dirty="0" err="1">
                <a:solidFill>
                  <a:srgbClr val="1B2944"/>
                </a:solidFill>
                <a:latin typeface="Corbel" panose="020B0503020204020204" pitchFamily="34" charset="0"/>
              </a:rPr>
              <a:t>oculair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5840" y="3933826"/>
            <a:ext cx="2033588" cy="633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</a:rPr>
              <a:t>Lens 2: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dicht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bij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</a:rPr>
              <a:t> het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voorwerp</a:t>
            </a:r>
            <a:endParaRPr lang="en-US" sz="16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4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Doorsnede</a:t>
            </a:r>
            <a:r>
              <a:rPr lang="en-US" altLang="en-US" sz="4000" dirty="0"/>
              <a:t> door </a:t>
            </a:r>
            <a:r>
              <a:rPr lang="en-US" altLang="en-US" sz="4000" dirty="0" err="1"/>
              <a:t>een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microscoop</a:t>
            </a:r>
            <a:r>
              <a:rPr lang="en-US" altLang="en-US" sz="4000" dirty="0"/>
              <a:t> (</a:t>
            </a:r>
            <a:r>
              <a:rPr lang="en-US" altLang="en-US" sz="4000" dirty="0" err="1"/>
              <a:t>omkeer</a:t>
            </a:r>
            <a:r>
              <a:rPr lang="en-US" altLang="en-US" sz="4000" dirty="0"/>
              <a:t>)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00C8A3AA-A700-4AF9-83EE-EC1A54BBD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362" y="2399964"/>
            <a:ext cx="1080146" cy="3477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marL="342900" indent="-3429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D163F69C-8C64-47E0-A340-07F3DDF8F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9356" r="35959"/>
          <a:stretch/>
        </p:blipFill>
        <p:spPr bwMode="auto">
          <a:xfrm>
            <a:off x="3559697" y="1805127"/>
            <a:ext cx="3968655" cy="466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04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Kleuren</a:t>
            </a:r>
            <a:r>
              <a:rPr lang="en-US" altLang="en-US" sz="4000" dirty="0"/>
              <a:t> om (</a:t>
            </a:r>
            <a:r>
              <a:rPr lang="en-US" altLang="en-US" sz="4000" dirty="0" err="1"/>
              <a:t>niet</a:t>
            </a:r>
            <a:r>
              <a:rPr lang="en-US" altLang="en-US" sz="4000" dirty="0"/>
              <a:t>) op </a:t>
            </a:r>
            <a:r>
              <a:rPr lang="en-US" altLang="en-US" sz="4000" dirty="0" err="1"/>
              <a:t>te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vallen</a:t>
            </a:r>
            <a:endParaRPr lang="en-US" altLang="en-US" sz="4000" dirty="0"/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21" y="1349570"/>
            <a:ext cx="76200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3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4000" dirty="0" err="1"/>
              <a:t>Kleuren</a:t>
            </a:r>
            <a:r>
              <a:rPr lang="en-US" altLang="en-US" sz="4000" dirty="0"/>
              <a:t> om (</a:t>
            </a:r>
            <a:r>
              <a:rPr lang="en-US" altLang="en-US" sz="4000" dirty="0" err="1"/>
              <a:t>niet</a:t>
            </a:r>
            <a:r>
              <a:rPr lang="en-US" altLang="en-US" sz="4000" dirty="0"/>
              <a:t>) op </a:t>
            </a:r>
            <a:r>
              <a:rPr lang="en-US" altLang="en-US" sz="4000" dirty="0" err="1"/>
              <a:t>te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vallen</a:t>
            </a:r>
            <a:endParaRPr lang="en-US" altLang="en-US" sz="4000" dirty="0"/>
          </a:p>
        </p:txBody>
      </p:sp>
      <p:pic>
        <p:nvPicPr>
          <p:cNvPr id="4" name="Picture 3" descr="punk prarie dogs.jpg">
            <a:extLst>
              <a:ext uri="{FF2B5EF4-FFF2-40B4-BE49-F238E27FC236}">
                <a16:creationId xmlns:a16="http://schemas.microsoft.com/office/drawing/2014/main" id="{02A79AB5-2CA3-4D16-868B-ACCF0253B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4649" y="1841787"/>
            <a:ext cx="4722702" cy="42742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7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287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4100" dirty="0" err="1"/>
              <a:t>Beeldvorming</a:t>
            </a:r>
            <a:r>
              <a:rPr lang="en-US" altLang="en-US" sz="4100" dirty="0"/>
              <a:t> in de </a:t>
            </a:r>
            <a:r>
              <a:rPr lang="en-US" altLang="en-US" sz="4100" dirty="0" err="1"/>
              <a:t>microscoop</a:t>
            </a:r>
            <a:r>
              <a:rPr lang="en-US" altLang="en-US" sz="4100" dirty="0"/>
              <a:t> door contrast</a:t>
            </a:r>
          </a:p>
        </p:txBody>
      </p:sp>
      <p:pic>
        <p:nvPicPr>
          <p:cNvPr id="29700" name="Picture 5" descr="sk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1" b="29676"/>
          <a:stretch/>
        </p:blipFill>
        <p:spPr bwMode="auto">
          <a:xfrm>
            <a:off x="838200" y="1841787"/>
            <a:ext cx="10515600" cy="42742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838200" y="1191349"/>
            <a:ext cx="10515600" cy="586080"/>
          </a:xfrm>
        </p:spPr>
        <p:txBody>
          <a:bodyPr wrap="square">
            <a:normAutofit/>
          </a:bodyPr>
          <a:lstStyle/>
          <a:p>
            <a:pPr marL="0" indent="0"/>
            <a:r>
              <a:rPr lang="en-US" altLang="en-US"/>
              <a:t>Kleurstoffen geven verschillende delen van het staal weer.</a:t>
            </a:r>
          </a:p>
        </p:txBody>
      </p:sp>
    </p:spTree>
    <p:extLst>
      <p:ext uri="{BB962C8B-B14F-4D97-AF65-F5344CB8AC3E}">
        <p14:creationId xmlns:p14="http://schemas.microsoft.com/office/powerpoint/2010/main" val="854807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87245" y="1247455"/>
            <a:ext cx="8617510" cy="5285048"/>
            <a:chOff x="252466" y="1412776"/>
            <a:chExt cx="8617510" cy="5285048"/>
          </a:xfrm>
        </p:grpSpPr>
        <p:cxnSp>
          <p:nvCxnSpPr>
            <p:cNvPr id="8199" name="Straight Arrow Connector 2"/>
            <p:cNvCxnSpPr>
              <a:cxnSpLocks noChangeShapeType="1"/>
            </p:cNvCxnSpPr>
            <p:nvPr/>
          </p:nvCxnSpPr>
          <p:spPr bwMode="auto">
            <a:xfrm>
              <a:off x="4572000" y="1831916"/>
              <a:ext cx="0" cy="5207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2466" y="1412776"/>
              <a:ext cx="8617510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" name="Text Box 7"/>
            <p:cNvSpPr txBox="1">
              <a:spLocks noChangeArrowheads="1"/>
            </p:cNvSpPr>
            <p:nvPr/>
          </p:nvSpPr>
          <p:spPr bwMode="auto">
            <a:xfrm>
              <a:off x="2100138" y="4725144"/>
              <a:ext cx="1393330" cy="448584"/>
            </a:xfrm>
            <a:prstGeom prst="rect">
              <a:avLst/>
            </a:prstGeom>
            <a:solidFill>
              <a:srgbClr val="42B7BA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000000"/>
                  </a:solidFill>
                  <a:latin typeface="Corbel" panose="020B0503020204020204" pitchFamily="34" charset="0"/>
                </a:rPr>
                <a:t>ORGANEN</a:t>
              </a:r>
            </a:p>
          </p:txBody>
        </p:sp>
        <p:sp>
          <p:nvSpPr>
            <p:cNvPr id="8195" name="Text Box 13"/>
            <p:cNvSpPr txBox="1">
              <a:spLocks noChangeArrowheads="1"/>
            </p:cNvSpPr>
            <p:nvPr/>
          </p:nvSpPr>
          <p:spPr bwMode="auto">
            <a:xfrm>
              <a:off x="537761" y="4005064"/>
              <a:ext cx="1271502" cy="448584"/>
            </a:xfrm>
            <a:prstGeom prst="rect">
              <a:avLst/>
            </a:prstGeom>
            <a:solidFill>
              <a:srgbClr val="42B7BA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000000"/>
                  </a:solidFill>
                  <a:latin typeface="Corbel" panose="020B0503020204020204" pitchFamily="34" charset="0"/>
                </a:rPr>
                <a:t>LICHAAM</a:t>
              </a:r>
            </a:p>
          </p:txBody>
        </p:sp>
        <p:sp>
          <p:nvSpPr>
            <p:cNvPr id="8196" name="Text Box 14"/>
            <p:cNvSpPr txBox="1">
              <a:spLocks noChangeArrowheads="1"/>
            </p:cNvSpPr>
            <p:nvPr/>
          </p:nvSpPr>
          <p:spPr bwMode="auto">
            <a:xfrm>
              <a:off x="3760285" y="5085184"/>
              <a:ext cx="1274708" cy="448584"/>
            </a:xfrm>
            <a:prstGeom prst="rect">
              <a:avLst/>
            </a:prstGeom>
            <a:solidFill>
              <a:srgbClr val="42B7BA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000000"/>
                  </a:solidFill>
                  <a:latin typeface="Corbel" panose="020B0503020204020204" pitchFamily="34" charset="0"/>
                </a:rPr>
                <a:t>WEEFSEL</a:t>
              </a:r>
            </a:p>
          </p:txBody>
        </p:sp>
        <p:sp>
          <p:nvSpPr>
            <p:cNvPr id="8197" name="Text Box 15"/>
            <p:cNvSpPr txBox="1">
              <a:spLocks noChangeArrowheads="1"/>
            </p:cNvSpPr>
            <p:nvPr/>
          </p:nvSpPr>
          <p:spPr bwMode="auto">
            <a:xfrm>
              <a:off x="6420446" y="3153162"/>
              <a:ext cx="1975221" cy="707886"/>
            </a:xfrm>
            <a:prstGeom prst="rect">
              <a:avLst/>
            </a:prstGeom>
            <a:solidFill>
              <a:srgbClr val="42B7BA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dirty="0">
                  <a:solidFill>
                    <a:srgbClr val="000000"/>
                  </a:solidFill>
                </a:rPr>
                <a:t>CELONDERDELEN</a:t>
              </a:r>
            </a:p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b="0" dirty="0">
                  <a:solidFill>
                    <a:srgbClr val="000000"/>
                  </a:solidFill>
                </a:rPr>
                <a:t>(</a:t>
              </a:r>
              <a:r>
                <a:rPr lang="en-US" altLang="nl-BE" sz="1600" b="0" dirty="0" err="1">
                  <a:solidFill>
                    <a:srgbClr val="000000"/>
                  </a:solidFill>
                </a:rPr>
                <a:t>organellen</a:t>
              </a:r>
              <a:r>
                <a:rPr lang="en-US" altLang="nl-BE" sz="1600" b="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8198" name="Text Box 15"/>
            <p:cNvSpPr txBox="1">
              <a:spLocks noChangeArrowheads="1"/>
            </p:cNvSpPr>
            <p:nvPr/>
          </p:nvSpPr>
          <p:spPr bwMode="auto">
            <a:xfrm>
              <a:off x="7355736" y="6012765"/>
              <a:ext cx="1379673" cy="685059"/>
            </a:xfrm>
            <a:prstGeom prst="rect">
              <a:avLst/>
            </a:prstGeom>
            <a:solidFill>
              <a:srgbClr val="42B7BA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dirty="0">
                  <a:solidFill>
                    <a:srgbClr val="000000"/>
                  </a:solidFill>
                  <a:latin typeface="Corbel" panose="020B0503020204020204" pitchFamily="34" charset="0"/>
                </a:rPr>
                <a:t>EIWITTEN</a:t>
              </a:r>
            </a:p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b="0" dirty="0">
                  <a:solidFill>
                    <a:srgbClr val="000000"/>
                  </a:solidFill>
                  <a:latin typeface="Corbel" panose="020B0503020204020204" pitchFamily="34" charset="0"/>
                </a:rPr>
                <a:t>(</a:t>
              </a:r>
              <a:r>
                <a:rPr lang="en-US" altLang="nl-BE" sz="1600" b="0" dirty="0" err="1">
                  <a:solidFill>
                    <a:srgbClr val="000000"/>
                  </a:solidFill>
                  <a:latin typeface="Corbel" panose="020B0503020204020204" pitchFamily="34" charset="0"/>
                </a:rPr>
                <a:t>bouwstoffen</a:t>
              </a:r>
              <a:r>
                <a:rPr lang="en-US" altLang="nl-BE" sz="1600" b="0" dirty="0">
                  <a:solidFill>
                    <a:srgbClr val="000000"/>
                  </a:solidFill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484783" y="5237584"/>
              <a:ext cx="1088760" cy="448584"/>
            </a:xfrm>
            <a:prstGeom prst="rect">
              <a:avLst/>
            </a:prstGeom>
            <a:solidFill>
              <a:srgbClr val="42B7BA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000000"/>
                  </a:solidFill>
                  <a:latin typeface="Corbel" panose="020B0503020204020204" pitchFamily="34" charset="0"/>
                </a:rPr>
                <a:t>CELLEN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1174044" y="285751"/>
            <a:ext cx="9170107" cy="91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9pPr>
          </a:lstStyle>
          <a:p>
            <a:r>
              <a:rPr lang="nl-BE" sz="4000" b="1" kern="0" dirty="0">
                <a:latin typeface="Corbel" panose="020B0503020204020204" pitchFamily="34" charset="0"/>
              </a:rPr>
              <a:t>LEVENSWETENSCHAPPEN</a:t>
            </a:r>
            <a:br>
              <a:rPr lang="nl-BE" kern="0" dirty="0">
                <a:latin typeface="Corbel" panose="020B0503020204020204" pitchFamily="34" charset="0"/>
              </a:rPr>
            </a:br>
            <a:r>
              <a:rPr lang="nl-BE" sz="2000" b="1" i="1" kern="0" dirty="0">
                <a:latin typeface="Corbel" panose="020B0503020204020204" pitchFamily="34" charset="0"/>
              </a:rPr>
              <a:t>Life Sciences</a:t>
            </a:r>
            <a:endParaRPr lang="en-US" kern="0" dirty="0">
              <a:latin typeface="Corbel" panose="020B0503020204020204" pitchFamily="34" charset="0"/>
            </a:endParaRPr>
          </a:p>
        </p:txBody>
      </p:sp>
      <p:sp>
        <p:nvSpPr>
          <p:cNvPr id="3" name="Left-Right Arrow 2"/>
          <p:cNvSpPr/>
          <p:nvPr/>
        </p:nvSpPr>
        <p:spPr bwMode="auto">
          <a:xfrm>
            <a:off x="1997199" y="5747555"/>
            <a:ext cx="4638296" cy="733663"/>
          </a:xfrm>
          <a:prstGeom prst="leftRightArrow">
            <a:avLst/>
          </a:prstGeom>
          <a:solidFill>
            <a:srgbClr val="1B2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Zichtbaar met het blote oog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6986702" y="1187974"/>
            <a:ext cx="3357449" cy="733663"/>
          </a:xfrm>
          <a:prstGeom prst="leftRightArrow">
            <a:avLst/>
          </a:prstGeom>
          <a:solidFill>
            <a:srgbClr val="1B2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onzichtbaar voor oog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lide organen 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56667" r="20085" b="10693"/>
          <a:stretch>
            <a:fillRect/>
          </a:stretch>
        </p:blipFill>
        <p:spPr bwMode="auto">
          <a:xfrm>
            <a:off x="2373424" y="976416"/>
            <a:ext cx="7053262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4455975" y="227014"/>
            <a:ext cx="1636987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ORGANEN</a:t>
            </a:r>
          </a:p>
        </p:txBody>
      </p:sp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1757152" y="196851"/>
            <a:ext cx="1487908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LICHAAM</a:t>
            </a: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7134283" y="231776"/>
            <a:ext cx="1268296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</a:p>
        </p:txBody>
      </p:sp>
      <p:cxnSp>
        <p:nvCxnSpPr>
          <p:cNvPr id="10246" name="Straight Arrow Connector 2"/>
          <p:cNvCxnSpPr>
            <a:cxnSpLocks noChangeShapeType="1"/>
          </p:cNvCxnSpPr>
          <p:nvPr/>
        </p:nvCxnSpPr>
        <p:spPr bwMode="auto">
          <a:xfrm rot="-5400000">
            <a:off x="3881438" y="239713"/>
            <a:ext cx="0" cy="520700"/>
          </a:xfrm>
          <a:prstGeom prst="straightConnector1">
            <a:avLst/>
          </a:prstGeom>
          <a:noFill/>
          <a:ln w="25400">
            <a:solidFill>
              <a:srgbClr val="1B294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7" name="Straight Arrow Connector 2"/>
          <p:cNvCxnSpPr>
            <a:cxnSpLocks noChangeShapeType="1"/>
          </p:cNvCxnSpPr>
          <p:nvPr/>
        </p:nvCxnSpPr>
        <p:spPr bwMode="auto">
          <a:xfrm rot="-5400000">
            <a:off x="6626225" y="255588"/>
            <a:ext cx="0" cy="520700"/>
          </a:xfrm>
          <a:prstGeom prst="straightConnector1">
            <a:avLst/>
          </a:prstGeom>
          <a:noFill/>
          <a:ln w="25400">
            <a:solidFill>
              <a:srgbClr val="1B294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Oval 10"/>
          <p:cNvSpPr>
            <a:spLocks noChangeArrowheads="1"/>
          </p:cNvSpPr>
          <p:nvPr/>
        </p:nvSpPr>
        <p:spPr bwMode="auto">
          <a:xfrm>
            <a:off x="6583250" y="2458630"/>
            <a:ext cx="505878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10249" name="Oval 11"/>
          <p:cNvSpPr>
            <a:spLocks noChangeArrowheads="1"/>
          </p:cNvSpPr>
          <p:nvPr/>
        </p:nvSpPr>
        <p:spPr bwMode="auto">
          <a:xfrm rot="10431011">
            <a:off x="7312415" y="4052443"/>
            <a:ext cx="702497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10251" name="Oval 13"/>
          <p:cNvSpPr>
            <a:spLocks noChangeArrowheads="1"/>
          </p:cNvSpPr>
          <p:nvPr/>
        </p:nvSpPr>
        <p:spPr bwMode="auto">
          <a:xfrm>
            <a:off x="3621088" y="5318618"/>
            <a:ext cx="520699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10252" name="Oval 14"/>
          <p:cNvSpPr>
            <a:spLocks noChangeArrowheads="1"/>
          </p:cNvSpPr>
          <p:nvPr/>
        </p:nvSpPr>
        <p:spPr bwMode="auto">
          <a:xfrm>
            <a:off x="3670072" y="4109594"/>
            <a:ext cx="520699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10255" name="Oval 17"/>
          <p:cNvSpPr>
            <a:spLocks noChangeArrowheads="1"/>
          </p:cNvSpPr>
          <p:nvPr/>
        </p:nvSpPr>
        <p:spPr bwMode="auto">
          <a:xfrm>
            <a:off x="4403725" y="2620963"/>
            <a:ext cx="259766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5105400" y="2282825"/>
            <a:ext cx="259766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10258" name="TextBox 3"/>
          <p:cNvSpPr txBox="1">
            <a:spLocks noChangeArrowheads="1"/>
          </p:cNvSpPr>
          <p:nvPr/>
        </p:nvSpPr>
        <p:spPr bwMode="auto">
          <a:xfrm>
            <a:off x="5365166" y="2282754"/>
            <a:ext cx="764953" cy="2882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100" dirty="0" err="1">
                <a:solidFill>
                  <a:srgbClr val="1B2944"/>
                </a:solidFill>
                <a:latin typeface="Corbel" panose="020B0503020204020204" pitchFamily="34" charset="0"/>
              </a:rPr>
              <a:t>Hersenen</a:t>
            </a:r>
            <a:endParaRPr lang="nl-BE" altLang="en-US" sz="11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0259" name="TextBox 20"/>
          <p:cNvSpPr txBox="1">
            <a:spLocks noChangeArrowheads="1"/>
          </p:cNvSpPr>
          <p:nvPr/>
        </p:nvSpPr>
        <p:spPr bwMode="auto">
          <a:xfrm rot="-1379327">
            <a:off x="5148955" y="3443608"/>
            <a:ext cx="644728" cy="2882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100" dirty="0" err="1">
                <a:solidFill>
                  <a:srgbClr val="1B2944"/>
                </a:solidFill>
                <a:latin typeface="Corbel" panose="020B0503020204020204" pitchFamily="34" charset="0"/>
              </a:rPr>
              <a:t>Longen</a:t>
            </a:r>
            <a:endParaRPr lang="nl-BE" altLang="en-US" sz="11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EC49FDB1-252E-4CCC-857C-0E0C6A172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266" y="2955831"/>
            <a:ext cx="520699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E92882D2-99E9-42B4-8F30-DDED2001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03" y="2426896"/>
            <a:ext cx="520699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D8057BB4-FAF0-46E7-AE4E-D6B07D1EA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081" y="5241004"/>
            <a:ext cx="520699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78BCAAF3-EABE-4008-8C6C-A1FCA5290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1493" y="3035056"/>
            <a:ext cx="705729" cy="57642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4B60BB6D-B71D-4EBE-B0B7-D634EA0C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916" y="2378887"/>
            <a:ext cx="401006" cy="288285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  <p:sp>
        <p:nvSpPr>
          <p:cNvPr id="26" name="Oval 10">
            <a:extLst>
              <a:ext uri="{FF2B5EF4-FFF2-40B4-BE49-F238E27FC236}">
                <a16:creationId xmlns:a16="http://schemas.microsoft.com/office/drawing/2014/main" id="{9AA0A09F-5832-44DC-B5B8-E7980C5FC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325" y="2181985"/>
            <a:ext cx="401813" cy="41507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8F95-C782-43CA-B4ED-CFAA3F0F0712}"/>
              </a:ext>
            </a:extLst>
          </p:cNvPr>
          <p:cNvSpPr txBox="1">
            <a:spLocks/>
          </p:cNvSpPr>
          <p:nvPr/>
        </p:nvSpPr>
        <p:spPr>
          <a:xfrm>
            <a:off x="344396" y="582189"/>
            <a:ext cx="11754298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B2944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>
                <a:cs typeface="Times New Roman" charset="0"/>
              </a:rPr>
              <a:t>Vlaams</a:t>
            </a:r>
            <a:r>
              <a:rPr lang="en-US" sz="4000" dirty="0">
                <a:cs typeface="Times New Roman" charset="0"/>
              </a:rPr>
              <a:t> </a:t>
            </a:r>
            <a:r>
              <a:rPr lang="en-US" sz="4000" dirty="0" err="1">
                <a:cs typeface="Times New Roman" charset="0"/>
              </a:rPr>
              <a:t>Instituut</a:t>
            </a:r>
            <a:r>
              <a:rPr lang="en-US" sz="4000" dirty="0">
                <a:cs typeface="Times New Roman" charset="0"/>
              </a:rPr>
              <a:t> </a:t>
            </a:r>
            <a:r>
              <a:rPr lang="en-US" sz="4000" dirty="0" err="1">
                <a:cs typeface="Times New Roman" charset="0"/>
              </a:rPr>
              <a:t>voor</a:t>
            </a:r>
            <a:r>
              <a:rPr lang="en-US" sz="4000" dirty="0">
                <a:cs typeface="Times New Roman" charset="0"/>
              </a:rPr>
              <a:t> </a:t>
            </a:r>
            <a:r>
              <a:rPr lang="en-US" sz="4000" dirty="0" err="1">
                <a:cs typeface="Times New Roman" charset="0"/>
              </a:rPr>
              <a:t>Biotechnologie</a:t>
            </a:r>
            <a:r>
              <a:rPr lang="en-US" sz="4000" dirty="0">
                <a:cs typeface="Times New Roman" charset="0"/>
              </a:rPr>
              <a:t> (VIB)</a:t>
            </a:r>
            <a:endParaRPr lang="en-BE" sz="4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E71DB9-8410-4B06-AE69-2AA82F6C185B}"/>
              </a:ext>
            </a:extLst>
          </p:cNvPr>
          <p:cNvGrpSpPr/>
          <p:nvPr/>
        </p:nvGrpSpPr>
        <p:grpSpPr>
          <a:xfrm>
            <a:off x="476727" y="1775989"/>
            <a:ext cx="4212468" cy="2808312"/>
            <a:chOff x="4163194" y="3577182"/>
            <a:chExt cx="4212468" cy="2808312"/>
          </a:xfrm>
        </p:grpSpPr>
        <p:pic>
          <p:nvPicPr>
            <p:cNvPr id="4" name="Picture 3" descr="D:\Anje - D\anje\private\fotos\Pictures\2012-06-24\022.JPG">
              <a:extLst>
                <a:ext uri="{FF2B5EF4-FFF2-40B4-BE49-F238E27FC236}">
                  <a16:creationId xmlns:a16="http://schemas.microsoft.com/office/drawing/2014/main" id="{99E71CD4-CD32-4CCD-B38B-B8829DDFA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194" y="3577182"/>
              <a:ext cx="4212468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517D49-5581-4847-95B3-C62B7DB3F07F}"/>
                </a:ext>
              </a:extLst>
            </p:cNvPr>
            <p:cNvSpPr txBox="1"/>
            <p:nvPr/>
          </p:nvSpPr>
          <p:spPr>
            <a:xfrm>
              <a:off x="6749784" y="6043064"/>
              <a:ext cx="1611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BE" sz="1400" b="1" i="1" dirty="0">
                  <a:solidFill>
                    <a:schemeClr val="bg1"/>
                  </a:solidFill>
                  <a:latin typeface="+mj-lt"/>
                </a:rPr>
                <a:t>Opendeurdag 2012</a:t>
              </a:r>
              <a:endParaRPr lang="en-US" sz="14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D3500E64-1E48-49B8-947F-5AE176C15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42" y="1776301"/>
            <a:ext cx="2808000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9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8101014" y="920750"/>
            <a:ext cx="2211387" cy="641350"/>
          </a:xfrm>
          <a:prstGeom prst="rect">
            <a:avLst/>
          </a:prstGeom>
          <a:solidFill>
            <a:srgbClr val="42B7BA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De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huid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,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ons</a:t>
            </a:r>
            <a:endParaRPr lang="en-US" altLang="nl-BE" sz="18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nl-BE" sz="1800" dirty="0" err="1">
                <a:solidFill>
                  <a:schemeClr val="bg1"/>
                </a:solidFill>
                <a:latin typeface="Corbel" panose="020B0503020204020204" pitchFamily="34" charset="0"/>
              </a:rPr>
              <a:t>grootste</a:t>
            </a:r>
            <a:r>
              <a:rPr lang="en-US" altLang="nl-BE" sz="1800" dirty="0">
                <a:solidFill>
                  <a:srgbClr val="1B29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orgaan</a:t>
            </a:r>
            <a:endParaRPr lang="en-US" altLang="nl-BE" sz="1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pic>
        <p:nvPicPr>
          <p:cNvPr id="410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3786189"/>
            <a:ext cx="455930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7353301" y="4397375"/>
            <a:ext cx="2454275" cy="1754326"/>
          </a:xfrm>
          <a:prstGeom prst="rect">
            <a:avLst/>
          </a:prstGeom>
          <a:solidFill>
            <a:srgbClr val="42B7BA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BE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Gespecialiseerde</a:t>
            </a:r>
            <a:r>
              <a:rPr lang="en-US" altLang="nl-BE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16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  <a:endParaRPr lang="en-US" altLang="nl-BE" sz="16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/>
            <a:endParaRPr lang="en-US" altLang="nl-BE" sz="8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-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barrière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vormen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kleurstof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maken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zweet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maken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talg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maken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bloedvaten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vormen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spiercellen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410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954088"/>
            <a:ext cx="3806825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119688" y="3163889"/>
            <a:ext cx="2165350" cy="339725"/>
          </a:xfrm>
          <a:prstGeom prst="rect">
            <a:avLst/>
          </a:prstGeom>
          <a:solidFill>
            <a:srgbClr val="42B7BA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BE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Verschillende</a:t>
            </a:r>
            <a:r>
              <a:rPr lang="en-US" altLang="nl-BE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lagen</a:t>
            </a:r>
            <a:endParaRPr lang="en-US" altLang="nl-BE" sz="1600" b="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pic>
        <p:nvPicPr>
          <p:cNvPr id="41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4" y="1614488"/>
            <a:ext cx="22113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EC81ECCB-91EC-4907-9F2C-00E002541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88" y="169864"/>
            <a:ext cx="7252306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ORGAAN = </a:t>
            </a:r>
            <a:r>
              <a:rPr lang="en-US" altLang="nl-BE" sz="22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georganiseerde</a:t>
            </a:r>
            <a:r>
              <a:rPr lang="en-US" altLang="nl-BE" sz="22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+ </a:t>
            </a:r>
            <a:r>
              <a:rPr lang="en-US" altLang="nl-BE" sz="22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gespecialiseerde</a:t>
            </a:r>
            <a:r>
              <a:rPr lang="en-US" altLang="nl-BE" sz="22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CELLEN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9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133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90764" y="4033839"/>
            <a:ext cx="2276475" cy="2123658"/>
          </a:xfrm>
          <a:prstGeom prst="rect">
            <a:avLst/>
          </a:prstGeom>
          <a:solidFill>
            <a:srgbClr val="42B7BA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BE" sz="16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dunne</a:t>
            </a:r>
            <a:r>
              <a:rPr lang="en-US" altLang="nl-BE" sz="16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darm</a:t>
            </a:r>
            <a:r>
              <a:rPr lang="en-US" altLang="nl-BE" sz="1600" b="0" dirty="0">
                <a:solidFill>
                  <a:srgbClr val="1B2944"/>
                </a:solidFill>
                <a:latin typeface="Corbel" panose="020B0503020204020204" pitchFamily="34" charset="0"/>
              </a:rPr>
              <a:t>: </a:t>
            </a:r>
          </a:p>
          <a:p>
            <a:pPr eaLnBrk="1" hangingPunct="1"/>
            <a:r>
              <a:rPr lang="en-US" altLang="nl-BE" sz="16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  <a:r>
              <a:rPr lang="en-US" altLang="nl-BE" sz="1600" b="0" dirty="0">
                <a:solidFill>
                  <a:srgbClr val="1B2944"/>
                </a:solidFill>
                <a:latin typeface="Corbel" panose="020B0503020204020204" pitchFamily="34" charset="0"/>
              </a:rPr>
              <a:t> die</a:t>
            </a:r>
          </a:p>
          <a:p>
            <a:pPr eaLnBrk="1" hangingPunct="1"/>
            <a:endParaRPr lang="en-US" altLang="nl-BE" sz="16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-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voedsel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opnemen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slijm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maken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barrière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vormen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bloedvaten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vormen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bloedcellen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spiercellen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376488" y="169864"/>
            <a:ext cx="7252306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ORGAAN = </a:t>
            </a:r>
            <a:r>
              <a:rPr lang="en-US" altLang="nl-BE" sz="22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georganiseerde</a:t>
            </a:r>
            <a:r>
              <a:rPr lang="en-US" altLang="nl-BE" sz="22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+ </a:t>
            </a:r>
            <a:r>
              <a:rPr lang="en-US" altLang="nl-BE" sz="22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gespecialiseerde</a:t>
            </a:r>
            <a:r>
              <a:rPr lang="en-US" altLang="nl-BE" sz="22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CELLEN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262689" y="869950"/>
            <a:ext cx="2771775" cy="1200150"/>
          </a:xfrm>
          <a:prstGeom prst="rect">
            <a:avLst/>
          </a:prstGeom>
          <a:solidFill>
            <a:srgbClr val="42B7BA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Darmoppervlak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 =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oppervlakte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 van </a:t>
            </a:r>
            <a:r>
              <a:rPr lang="en-US" altLang="nl-BE" sz="1800" dirty="0" err="1">
                <a:solidFill>
                  <a:schemeClr val="bg1"/>
                </a:solidFill>
                <a:latin typeface="Corbel" panose="020B0503020204020204" pitchFamily="34" charset="0"/>
              </a:rPr>
              <a:t>voetbalveld</a:t>
            </a:r>
            <a:r>
              <a:rPr lang="en-US" altLang="nl-BE" sz="1800" dirty="0">
                <a:solidFill>
                  <a:srgbClr val="1B29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(door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duizenden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plooien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"/>
          <a:stretch/>
        </p:blipFill>
        <p:spPr bwMode="auto">
          <a:xfrm>
            <a:off x="5228586" y="2250364"/>
            <a:ext cx="467265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869950"/>
            <a:ext cx="27495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43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 dirty="0"/>
              <a:t>Microscopie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1584" y="206084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Herken het verschil tussen darm en huid 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64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1" y="703264"/>
            <a:ext cx="2513013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512764"/>
            <a:ext cx="271780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883026" y="1136651"/>
            <a:ext cx="2509020" cy="46166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Membraan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=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vlies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895726" y="2622551"/>
            <a:ext cx="1723549" cy="830997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cytoplasma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eaLnBrk="1" hangingPunct="1"/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(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celvocht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00251" y="1990725"/>
            <a:ext cx="2466975" cy="4743450"/>
            <a:chOff x="476250" y="1989987"/>
            <a:chExt cx="2466975" cy="4744765"/>
          </a:xfrm>
        </p:grpSpPr>
        <p:sp>
          <p:nvSpPr>
            <p:cNvPr id="14355" name="Freeform 16"/>
            <p:cNvSpPr>
              <a:spLocks/>
            </p:cNvSpPr>
            <p:nvPr/>
          </p:nvSpPr>
          <p:spPr bwMode="auto">
            <a:xfrm rot="625311">
              <a:off x="476250" y="1989987"/>
              <a:ext cx="1062038" cy="2315217"/>
            </a:xfrm>
            <a:custGeom>
              <a:avLst/>
              <a:gdLst>
                <a:gd name="T0" fmla="*/ 2147483647 w 1096"/>
                <a:gd name="T1" fmla="*/ 0 h 2275"/>
                <a:gd name="T2" fmla="*/ 2147483647 w 1096"/>
                <a:gd name="T3" fmla="*/ 2147483647 h 2275"/>
                <a:gd name="T4" fmla="*/ 2147483647 w 1096"/>
                <a:gd name="T5" fmla="*/ 2147483647 h 2275"/>
                <a:gd name="T6" fmla="*/ 0 60000 65536"/>
                <a:gd name="T7" fmla="*/ 0 60000 65536"/>
                <a:gd name="T8" fmla="*/ 0 60000 65536"/>
                <a:gd name="T9" fmla="*/ 0 w 1096"/>
                <a:gd name="T10" fmla="*/ 0 h 2275"/>
                <a:gd name="T11" fmla="*/ 1096 w 1096"/>
                <a:gd name="T12" fmla="*/ 2275 h 2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6" h="2275">
                  <a:moveTo>
                    <a:pt x="328" y="0"/>
                  </a:moveTo>
                  <a:cubicBezTo>
                    <a:pt x="164" y="758"/>
                    <a:pt x="0" y="1517"/>
                    <a:pt x="128" y="1896"/>
                  </a:cubicBezTo>
                  <a:cubicBezTo>
                    <a:pt x="256" y="2275"/>
                    <a:pt x="676" y="2273"/>
                    <a:pt x="1096" y="227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 type="stealth" w="lg" len="lg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lnSpc>
                  <a:spcPct val="125000"/>
                </a:lnSpc>
                <a:defRPr/>
              </a:pPr>
              <a:endParaRPr lang="nl-BE" b="1">
                <a:solidFill>
                  <a:srgbClr val="000000"/>
                </a:solidFill>
                <a:latin typeface="Comic Sans MS" pitchFamily="66" charset="0"/>
                <a:ea typeface="ＭＳ Ｐゴシック" pitchFamily="1" charset="-128"/>
              </a:endParaRPr>
            </a:p>
          </p:txBody>
        </p:sp>
        <p:sp>
          <p:nvSpPr>
            <p:cNvPr id="13332" name="Text Box 17"/>
            <p:cNvSpPr txBox="1">
              <a:spLocks noChangeArrowheads="1"/>
            </p:cNvSpPr>
            <p:nvPr/>
          </p:nvSpPr>
          <p:spPr bwMode="auto">
            <a:xfrm>
              <a:off x="1363268" y="4288152"/>
              <a:ext cx="970137" cy="738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nl-BE" sz="1400" b="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Kleurstof</a:t>
              </a:r>
              <a:endPara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endParaRPr>
            </a:p>
            <a:p>
              <a:pPr algn="ctr" eaLnBrk="1" hangingPunct="1"/>
              <a:r>
                <a:rPr lang="en-US" altLang="nl-BE" sz="1400" b="0" dirty="0">
                  <a:solidFill>
                    <a:srgbClr val="1B2944"/>
                  </a:solidFill>
                  <a:latin typeface="Corbel" panose="020B0503020204020204" pitchFamily="34" charset="0"/>
                </a:rPr>
                <a:t>die op</a:t>
              </a:r>
            </a:p>
            <a:p>
              <a:pPr algn="ctr" eaLnBrk="1" hangingPunct="1"/>
              <a:r>
                <a:rPr lang="en-US" altLang="nl-BE" sz="1400" b="0" dirty="0">
                  <a:solidFill>
                    <a:srgbClr val="1B2944"/>
                  </a:solidFill>
                  <a:latin typeface="Corbel" panose="020B0503020204020204" pitchFamily="34" charset="0"/>
                </a:rPr>
                <a:t>DNA </a:t>
              </a:r>
              <a:r>
                <a:rPr lang="en-US" altLang="nl-BE" sz="1400" b="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bindt</a:t>
              </a:r>
              <a:endPara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13333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75" y="5073652"/>
              <a:ext cx="2178050" cy="16611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7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73" y="5106250"/>
            <a:ext cx="22764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17"/>
          <p:cNvSpPr txBox="1">
            <a:spLocks noChangeArrowheads="1"/>
          </p:cNvSpPr>
          <p:nvPr/>
        </p:nvSpPr>
        <p:spPr bwMode="auto">
          <a:xfrm>
            <a:off x="5139619" y="4398963"/>
            <a:ext cx="1353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Kleurstof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/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die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hierop</a:t>
            </a:r>
            <a:r>
              <a: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b="0" dirty="0" err="1">
                <a:solidFill>
                  <a:srgbClr val="1B2944"/>
                </a:solidFill>
                <a:latin typeface="Corbel" panose="020B0503020204020204" pitchFamily="34" charset="0"/>
              </a:rPr>
              <a:t>bindt</a:t>
            </a:r>
            <a:endParaRPr lang="en-US" altLang="nl-BE" sz="1400" b="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 rot="1521737">
            <a:off x="7821613" y="2062163"/>
            <a:ext cx="1090612" cy="2171700"/>
          </a:xfrm>
          <a:custGeom>
            <a:avLst/>
            <a:gdLst>
              <a:gd name="T0" fmla="*/ 2147483647 w 1096"/>
              <a:gd name="T1" fmla="*/ 0 h 2275"/>
              <a:gd name="T2" fmla="*/ 2147483647 w 1096"/>
              <a:gd name="T3" fmla="*/ 2147483647 h 2275"/>
              <a:gd name="T4" fmla="*/ 2147483647 w 1096"/>
              <a:gd name="T5" fmla="*/ 2147483647 h 2275"/>
              <a:gd name="T6" fmla="*/ 0 60000 65536"/>
              <a:gd name="T7" fmla="*/ 0 60000 65536"/>
              <a:gd name="T8" fmla="*/ 0 60000 65536"/>
              <a:gd name="T9" fmla="*/ 0 w 1096"/>
              <a:gd name="T10" fmla="*/ 0 h 2275"/>
              <a:gd name="T11" fmla="*/ 1096 w 1096"/>
              <a:gd name="T12" fmla="*/ 2275 h 22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6" h="2275">
                <a:moveTo>
                  <a:pt x="328" y="0"/>
                </a:moveTo>
                <a:cubicBezTo>
                  <a:pt x="164" y="758"/>
                  <a:pt x="0" y="1517"/>
                  <a:pt x="128" y="1896"/>
                </a:cubicBezTo>
                <a:cubicBezTo>
                  <a:pt x="256" y="2275"/>
                  <a:pt x="676" y="2273"/>
                  <a:pt x="1096" y="2272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lg" len="lg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lnSpc>
                <a:spcPct val="125000"/>
              </a:lnSpc>
              <a:defRPr/>
            </a:pPr>
            <a:endParaRPr lang="nl-BE" b="1">
              <a:solidFill>
                <a:srgbClr val="000000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561264" y="4505325"/>
            <a:ext cx="2931303" cy="523666"/>
            <a:chOff x="3478" y="1863"/>
            <a:chExt cx="2021" cy="380"/>
          </a:xfrm>
        </p:grpSpPr>
        <p:sp>
          <p:nvSpPr>
            <p:cNvPr id="13329" name="Text Box 6"/>
            <p:cNvSpPr txBox="1">
              <a:spLocks noChangeArrowheads="1"/>
            </p:cNvSpPr>
            <p:nvPr/>
          </p:nvSpPr>
          <p:spPr bwMode="auto">
            <a:xfrm>
              <a:off x="4870" y="1863"/>
              <a:ext cx="629" cy="380"/>
            </a:xfrm>
            <a:prstGeom prst="rect">
              <a:avLst/>
            </a:prstGeom>
            <a:solidFill>
              <a:srgbClr val="42B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nl-BE" sz="1400" b="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energie</a:t>
              </a:r>
              <a:r>
                <a:rPr lang="en-US" altLang="nl-BE" sz="1400" b="0" dirty="0">
                  <a:solidFill>
                    <a:srgbClr val="1B2944"/>
                  </a:solidFill>
                  <a:latin typeface="Corbel" panose="020B0503020204020204" pitchFamily="34" charset="0"/>
                </a:rPr>
                <a:t> </a:t>
              </a:r>
            </a:p>
            <a:p>
              <a:pPr algn="ctr" eaLnBrk="1" hangingPunct="1"/>
              <a:r>
                <a:rPr lang="en-US" altLang="nl-BE" sz="1400" b="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fabriekjes</a:t>
              </a:r>
              <a:endParaRPr lang="en-US" altLang="nl-BE" sz="1400" b="0" dirty="0">
                <a:solidFill>
                  <a:srgbClr val="1B2944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3330" name="Text Box 12"/>
            <p:cNvSpPr txBox="1">
              <a:spLocks noChangeArrowheads="1"/>
            </p:cNvSpPr>
            <p:nvPr/>
          </p:nvSpPr>
          <p:spPr bwMode="auto">
            <a:xfrm>
              <a:off x="3478" y="1940"/>
              <a:ext cx="1298" cy="290"/>
            </a:xfrm>
            <a:prstGeom prst="rect">
              <a:avLst/>
            </a:prstGeom>
            <a:solidFill>
              <a:srgbClr val="42B7BA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nl-BE" sz="200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mitochondri</a:t>
              </a:r>
              <a:r>
                <a:rPr lang="en-US" altLang="nl-BE" sz="2000" dirty="0" err="1">
                  <a:solidFill>
                    <a:srgbClr val="1B2944"/>
                  </a:solidFill>
                  <a:latin typeface="Corbel" panose="020B0503020204020204" pitchFamily="34" charset="0"/>
                  <a:cs typeface="Arial" pitchFamily="34" charset="0"/>
                </a:rPr>
                <a:t>ën</a:t>
              </a:r>
              <a:endParaRPr lang="en-US" altLang="nl-BE" sz="2000" dirty="0">
                <a:solidFill>
                  <a:srgbClr val="1B2944"/>
                </a:solidFill>
                <a:latin typeface="Corbel" panose="020B0503020204020204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870324" y="1784352"/>
            <a:ext cx="2622551" cy="674686"/>
            <a:chOff x="2346324" y="1784352"/>
            <a:chExt cx="2622170" cy="674686"/>
          </a:xfrm>
        </p:grpSpPr>
        <p:grpSp>
          <p:nvGrpSpPr>
            <p:cNvPr id="13325" name="Group 13"/>
            <p:cNvGrpSpPr>
              <a:grpSpLocks/>
            </p:cNvGrpSpPr>
            <p:nvPr/>
          </p:nvGrpSpPr>
          <p:grpSpPr bwMode="auto">
            <a:xfrm>
              <a:off x="2346324" y="1784352"/>
              <a:ext cx="1987550" cy="461963"/>
              <a:chOff x="1478" y="1332"/>
              <a:chExt cx="1252" cy="291"/>
            </a:xfrm>
          </p:grpSpPr>
          <p:sp>
            <p:nvSpPr>
              <p:cNvPr id="13327" name="Text Box 8"/>
              <p:cNvSpPr txBox="1">
                <a:spLocks noChangeArrowheads="1"/>
              </p:cNvSpPr>
              <p:nvPr/>
            </p:nvSpPr>
            <p:spPr bwMode="auto">
              <a:xfrm>
                <a:off x="1478" y="1332"/>
                <a:ext cx="487" cy="291"/>
              </a:xfrm>
              <a:prstGeom prst="rect">
                <a:avLst/>
              </a:prstGeom>
              <a:solidFill>
                <a:srgbClr val="42B7BA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nl-BE" sz="2400" dirty="0">
                    <a:solidFill>
                      <a:srgbClr val="1B2944"/>
                    </a:solidFill>
                    <a:latin typeface="Corbel" panose="020B0503020204020204" pitchFamily="34" charset="0"/>
                  </a:rPr>
                  <a:t>kern</a:t>
                </a:r>
              </a:p>
            </p:txBody>
          </p:sp>
          <p:sp>
            <p:nvSpPr>
              <p:cNvPr id="13328" name="Text Box 5"/>
              <p:cNvSpPr txBox="1">
                <a:spLocks noChangeArrowheads="1"/>
              </p:cNvSpPr>
              <p:nvPr/>
            </p:nvSpPr>
            <p:spPr bwMode="auto">
              <a:xfrm>
                <a:off x="2342" y="1365"/>
                <a:ext cx="388" cy="174"/>
              </a:xfrm>
              <a:prstGeom prst="rect">
                <a:avLst/>
              </a:prstGeom>
              <a:solidFill>
                <a:srgbClr val="42B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n-US" altLang="nl-BE" sz="1200" b="0" dirty="0">
                    <a:solidFill>
                      <a:srgbClr val="1B2944"/>
                    </a:solidFill>
                    <a:latin typeface="Corbel" panose="020B0503020204020204" pitchFamily="34" charset="0"/>
                  </a:rPr>
                  <a:t>(DNA )</a:t>
                </a:r>
              </a:p>
            </p:txBody>
          </p:sp>
        </p:grpSp>
        <p:pic>
          <p:nvPicPr>
            <p:cNvPr id="13326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194" y="1836738"/>
              <a:ext cx="6223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503713" y="169864"/>
            <a:ext cx="5239704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DE CEL: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gemiddelde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diameter = 15 µm</a:t>
            </a:r>
          </a:p>
        </p:txBody>
      </p:sp>
    </p:spTree>
    <p:extLst>
      <p:ext uri="{BB962C8B-B14F-4D97-AF65-F5344CB8AC3E}">
        <p14:creationId xmlns:p14="http://schemas.microsoft.com/office/powerpoint/2010/main" val="18829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4347" grpId="0" animBg="1"/>
      <p:bldP spid="6158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kstvak 2"/>
          <p:cNvSpPr txBox="1">
            <a:spLocks noChangeArrowheads="1"/>
          </p:cNvSpPr>
          <p:nvPr/>
        </p:nvSpPr>
        <p:spPr bwMode="auto">
          <a:xfrm>
            <a:off x="1671639" y="1225551"/>
            <a:ext cx="91217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nl-NL" altLang="en-US" sz="2000" dirty="0">
                <a:solidFill>
                  <a:srgbClr val="1B2944"/>
                </a:solidFill>
                <a:latin typeface="Corbel" panose="020B0503020204020204" pitchFamily="34" charset="0"/>
              </a:rPr>
              <a:t>* Hoeveel cellen heeft een menselijk lichaam</a:t>
            </a:r>
          </a:p>
          <a:p>
            <a:pPr eaLnBrk="1" hangingPunct="1">
              <a:lnSpc>
                <a:spcPct val="125000"/>
              </a:lnSpc>
              <a:buFont typeface="Arial" pitchFamily="34" charset="0"/>
              <a:buChar char="•"/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en-US" sz="2000" dirty="0">
                <a:solidFill>
                  <a:srgbClr val="FF0000"/>
                </a:solidFill>
                <a:latin typeface="Corbel" panose="020B0503020204020204" pitchFamily="34" charset="0"/>
                <a:sym typeface="Wingdings" pitchFamily="2" charset="2"/>
              </a:rPr>
              <a:t>   </a:t>
            </a:r>
            <a:endParaRPr lang="nl-NL" altLang="en-US" sz="2000" b="0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nl-NL" altLang="en-US" sz="2000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28674" name="Text Box 13"/>
          <p:cNvSpPr txBox="1">
            <a:spLocks noChangeArrowheads="1"/>
          </p:cNvSpPr>
          <p:nvPr/>
        </p:nvSpPr>
        <p:spPr bwMode="auto">
          <a:xfrm>
            <a:off x="1903414" y="222250"/>
            <a:ext cx="4786760" cy="804836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>
              <a:lnSpc>
                <a:spcPct val="125000"/>
              </a:lnSpc>
            </a:pPr>
            <a:r>
              <a:rPr lang="nl-NL" altLang="en-US" sz="4000" dirty="0">
                <a:solidFill>
                  <a:srgbClr val="1B2944"/>
                </a:solidFill>
                <a:latin typeface="Corbel" panose="020B0503020204020204" pitchFamily="34" charset="0"/>
              </a:rPr>
              <a:t>WEETJES over </a:t>
            </a:r>
            <a:r>
              <a:rPr lang="nl-NL" altLang="en-US" sz="4000" dirty="0">
                <a:solidFill>
                  <a:schemeClr val="bg1"/>
                </a:solidFill>
                <a:latin typeface="Corbel" panose="020B0503020204020204" pitchFamily="34" charset="0"/>
              </a:rPr>
              <a:t>cellen</a:t>
            </a:r>
            <a:endParaRPr lang="nl-NL" altLang="en-US" sz="4000" dirty="0"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14456" y="1885113"/>
            <a:ext cx="5918200" cy="82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nl-NL" altLang="en-US" sz="2000" dirty="0">
                <a:solidFill>
                  <a:srgbClr val="42B7BA"/>
                </a:solidFill>
              </a:rPr>
              <a:t>&gt; 30.000.000.000.000 (30 biljoen)</a:t>
            </a:r>
          </a:p>
          <a:p>
            <a:pPr eaLnBrk="1" hangingPunct="1">
              <a:lnSpc>
                <a:spcPct val="125000"/>
              </a:lnSpc>
            </a:pPr>
            <a:r>
              <a:rPr lang="nl-NL" altLang="en-US" sz="2000" b="0" dirty="0">
                <a:solidFill>
                  <a:srgbClr val="42B7BA"/>
                </a:solidFill>
                <a:sym typeface="Wingdings" pitchFamily="2" charset="2"/>
              </a:rPr>
              <a:t> begonnen met 1 enkele bevruchte eicel</a:t>
            </a:r>
            <a:endParaRPr lang="nl-NL" altLang="en-US" sz="2000" b="0" dirty="0">
              <a:solidFill>
                <a:srgbClr val="42B7BA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82925" y="3459163"/>
            <a:ext cx="779381" cy="44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nl-NL" altLang="en-US" sz="2000" dirty="0">
                <a:solidFill>
                  <a:srgbClr val="42B7BA"/>
                </a:solidFill>
                <a:latin typeface="Corbel" panose="020B0503020204020204" pitchFamily="34" charset="0"/>
              </a:rPr>
              <a:t>&gt; 24h</a:t>
            </a:r>
            <a:endParaRPr lang="nl-BE" altLang="en-US" sz="2000" dirty="0">
              <a:solidFill>
                <a:srgbClr val="42B7BA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12914" y="3036888"/>
            <a:ext cx="8561387" cy="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nl-NL" altLang="en-US" sz="2000" dirty="0">
                <a:solidFill>
                  <a:srgbClr val="1B2944"/>
                </a:solidFill>
                <a:latin typeface="Corbel" panose="020B0503020204020204" pitchFamily="34" charset="0"/>
              </a:rPr>
              <a:t>* Hoe lang duurt het gemiddeld voordat 1 cel zich gedeeld heeft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62125" y="3973514"/>
            <a:ext cx="79390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nl-NL" altLang="en-US" sz="2000" dirty="0">
                <a:solidFill>
                  <a:srgbClr val="1B2944"/>
                </a:solidFill>
                <a:latin typeface="Corbel" panose="020B0503020204020204" pitchFamily="34" charset="0"/>
              </a:rPr>
              <a:t>* Hoeveel cellen sterven er in ons lichaam per dag </a:t>
            </a:r>
            <a:endParaRPr lang="nl-BE" altLang="en-US" sz="20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41501" y="4633913"/>
            <a:ext cx="8697913" cy="121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buFont typeface="Wingdings" charset="0"/>
              <a:buChar char="Ø"/>
              <a:defRPr/>
            </a:pPr>
            <a:r>
              <a:rPr lang="en-US" sz="2000" b="1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  <a:sym typeface="Wingdings" charset="0"/>
              </a:rPr>
              <a:t>Volwassene</a:t>
            </a:r>
            <a:r>
              <a:rPr lang="en-US" sz="2000" b="1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  <a:sym typeface="Wingdings" charset="0"/>
              </a:rPr>
              <a:t>: </a:t>
            </a:r>
            <a:r>
              <a:rPr lang="en-US" sz="2000" b="1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  <a:sym typeface="Wingdings" charset="0"/>
              </a:rPr>
              <a:t>meer</a:t>
            </a:r>
            <a:r>
              <a:rPr lang="en-US" sz="2000" b="1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  <a:sym typeface="Wingdings" charset="0"/>
              </a:rPr>
              <a:t> dan 100 </a:t>
            </a:r>
            <a:r>
              <a:rPr lang="en-US" sz="2000" b="1" u="sng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  <a:sym typeface="Wingdings" charset="0"/>
              </a:rPr>
              <a:t>miljard</a:t>
            </a:r>
            <a:r>
              <a:rPr lang="en-US" sz="2000" b="1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  <a:sym typeface="Wingdings" charset="0"/>
              </a:rPr>
              <a:t> </a:t>
            </a:r>
            <a:r>
              <a:rPr lang="en-US" sz="2000" b="1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cellen</a:t>
            </a:r>
            <a:r>
              <a:rPr lang="en-US" sz="2000" b="1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/dag (</a:t>
            </a:r>
            <a:r>
              <a:rPr lang="en-US" sz="2000" b="1" u="sng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1 </a:t>
            </a:r>
            <a:r>
              <a:rPr lang="en-US" sz="2000" b="1" u="sng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miljoen</a:t>
            </a:r>
            <a:r>
              <a:rPr lang="en-US" sz="2000" b="1" u="sng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/</a:t>
            </a:r>
            <a:r>
              <a:rPr lang="en-US" sz="2000" b="1" u="sng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seconde</a:t>
            </a:r>
            <a:r>
              <a:rPr lang="en-US" sz="2000" b="1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)			    (100 000 000 000)</a:t>
            </a:r>
          </a:p>
          <a:p>
            <a:pPr>
              <a:lnSpc>
                <a:spcPct val="125000"/>
              </a:lnSpc>
              <a:defRPr/>
            </a:pPr>
            <a:r>
              <a:rPr lang="en-US" sz="2000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  <a:sym typeface="Wingdings" charset="0"/>
              </a:rPr>
              <a:t>     </a:t>
            </a:r>
            <a:r>
              <a:rPr lang="en-US" sz="2000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Heel </a:t>
            </a:r>
            <a:r>
              <a:rPr lang="en-US" sz="2000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belangrijk</a:t>
            </a:r>
            <a:r>
              <a:rPr lang="en-US" sz="2000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: </a:t>
            </a:r>
            <a:r>
              <a:rPr lang="en-US" sz="2000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elke</a:t>
            </a:r>
            <a:r>
              <a:rPr lang="en-US" sz="2000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 dag </a:t>
            </a:r>
            <a:r>
              <a:rPr lang="en-US" sz="2000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nieuwe</a:t>
            </a:r>
            <a:r>
              <a:rPr lang="en-US" sz="2000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 </a:t>
            </a:r>
            <a:r>
              <a:rPr lang="en-US" sz="2000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cellen</a:t>
            </a:r>
            <a:r>
              <a:rPr lang="en-US" sz="2000" dirty="0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 </a:t>
            </a:r>
            <a:r>
              <a:rPr lang="en-US" sz="2000" dirty="0" err="1">
                <a:solidFill>
                  <a:srgbClr val="42B7BA"/>
                </a:solidFill>
                <a:latin typeface="Corbel" panose="020B0503020204020204" pitchFamily="34" charset="0"/>
                <a:ea typeface="MS PGothic" charset="0"/>
                <a:cs typeface="MS PGothic" charset="0"/>
              </a:rPr>
              <a:t>maken</a:t>
            </a:r>
            <a:endParaRPr lang="nl-BE" sz="2000" b="1" dirty="0">
              <a:solidFill>
                <a:srgbClr val="42B7BA"/>
              </a:solidFill>
              <a:latin typeface="Corbel" panose="020B0503020204020204" pitchFamily="34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287688" y="332657"/>
            <a:ext cx="5134739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Evenwicht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tussen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celgroei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16" y="1052736"/>
            <a:ext cx="7707316" cy="578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17955" y="4731433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dirty="0">
                <a:solidFill>
                  <a:srgbClr val="1B2944"/>
                </a:solidFill>
                <a:latin typeface="Corbel" panose="020B0503020204020204" pitchFamily="34" charset="0"/>
              </a:rPr>
              <a:t>Celgroei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88091" y="4694109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dirty="0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</a:p>
        </p:txBody>
      </p:sp>
    </p:spTree>
    <p:extLst>
      <p:ext uri="{BB962C8B-B14F-4D97-AF65-F5344CB8AC3E}">
        <p14:creationId xmlns:p14="http://schemas.microsoft.com/office/powerpoint/2010/main" val="3878558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287688" y="332657"/>
            <a:ext cx="5134739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Evenwicht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tussen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celgroei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81189" y="1071564"/>
            <a:ext cx="4071937" cy="5214937"/>
            <a:chOff x="357188" y="1071563"/>
            <a:chExt cx="4071937" cy="5214937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14438" y="2643188"/>
              <a:ext cx="2516187" cy="2214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357188" y="1071563"/>
              <a:ext cx="4071937" cy="5214937"/>
            </a:xfrm>
            <a:prstGeom prst="roundRect">
              <a:avLst>
                <a:gd name="adj" fmla="val 23800"/>
              </a:avLst>
            </a:prstGeom>
            <a:solidFill>
              <a:srgbClr val="EEECE1">
                <a:lumMod val="50000"/>
                <a:alpha val="26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tIns="0"/>
            <a:lstStyle/>
            <a:p>
              <a:pPr algn="ctr">
                <a:defRPr/>
              </a:pPr>
              <a:endParaRPr lang="nl-BE" b="1" kern="0" dirty="0">
                <a:solidFill>
                  <a:prstClr val="black"/>
                </a:solidFill>
                <a:latin typeface="Corbel" panose="020B0503020204020204" pitchFamily="34" charset="0"/>
              </a:endParaRPr>
            </a:p>
            <a:p>
              <a:pPr algn="ctr">
                <a:defRPr/>
              </a:pPr>
              <a:endParaRPr lang="nl-BE" b="1" kern="0" dirty="0">
                <a:solidFill>
                  <a:prstClr val="black"/>
                </a:solidFill>
                <a:latin typeface="Corbel" panose="020B0503020204020204" pitchFamily="34" charset="0"/>
              </a:endParaRPr>
            </a:p>
            <a:p>
              <a:pPr algn="ctr">
                <a:defRPr/>
              </a:pPr>
              <a:r>
                <a:rPr lang="nl-BE" b="1" kern="0" dirty="0">
                  <a:solidFill>
                    <a:srgbClr val="1B2944"/>
                  </a:solidFill>
                  <a:latin typeface="Corbel" panose="020B0503020204020204" pitchFamily="34" charset="0"/>
                </a:rPr>
                <a:t>Te veel celdood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66153" y="3149600"/>
              <a:ext cx="1247457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2400" dirty="0">
                  <a:solidFill>
                    <a:srgbClr val="1B2944"/>
                  </a:solidFill>
                  <a:latin typeface="Corbel" panose="020B0503020204020204" pitchFamily="34" charset="0"/>
                </a:rPr>
                <a:t>Celgroei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21115" y="3429000"/>
              <a:ext cx="1249061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2400" dirty="0">
                  <a:solidFill>
                    <a:srgbClr val="1B2944"/>
                  </a:solidFill>
                  <a:latin typeface="Corbel" panose="020B0503020204020204" pitchFamily="34" charset="0"/>
                </a:rPr>
                <a:t>Celdood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57188" y="5000625"/>
              <a:ext cx="4071937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ts val="3000"/>
                </a:lnSpc>
                <a:defRPr/>
              </a:pPr>
              <a:r>
                <a:rPr lang="en-US" sz="140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Hersenziekten</a:t>
              </a:r>
              <a:r>
                <a:rPr lang="en-US" sz="1400" dirty="0">
                  <a:solidFill>
                    <a:srgbClr val="1B2944"/>
                  </a:solidFill>
                  <a:latin typeface="Corbel" panose="020B0503020204020204" pitchFamily="34" charset="0"/>
                </a:rPr>
                <a:t> (Alzheimer, Parkinson)</a:t>
              </a:r>
            </a:p>
            <a:p>
              <a:pPr algn="ctr">
                <a:lnSpc>
                  <a:spcPts val="3000"/>
                </a:lnSpc>
                <a:defRPr/>
              </a:pPr>
              <a:r>
                <a:rPr lang="en-US" sz="1400" dirty="0">
                  <a:solidFill>
                    <a:srgbClr val="1B2944"/>
                  </a:solidFill>
                  <a:latin typeface="Corbel" panose="020B0503020204020204" pitchFamily="34" charset="0"/>
                </a:rPr>
                <a:t>Auto-immune </a:t>
              </a:r>
              <a:r>
                <a:rPr lang="en-US" sz="140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ziektes</a:t>
              </a:r>
              <a:endParaRPr lang="en-US" sz="1400" dirty="0">
                <a:solidFill>
                  <a:srgbClr val="1B2944"/>
                </a:solidFill>
                <a:latin typeface="Corbel" panose="020B0503020204020204" pitchFamily="34" charset="0"/>
              </a:endParaRPr>
            </a:p>
            <a:p>
              <a:pPr algn="ctr">
                <a:lnSpc>
                  <a:spcPts val="3000"/>
                </a:lnSpc>
                <a:defRPr/>
              </a:pPr>
              <a:r>
                <a:rPr lang="en-US" sz="1400" dirty="0">
                  <a:solidFill>
                    <a:srgbClr val="1B2944"/>
                  </a:solidFill>
                  <a:latin typeface="Corbel" panose="020B0503020204020204" pitchFamily="34" charset="0"/>
                </a:rPr>
                <a:t>AIDS, </a:t>
              </a:r>
              <a:r>
                <a:rPr lang="en-US" sz="140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hartaanval</a:t>
              </a:r>
              <a:r>
                <a:rPr lang="en-US" sz="1400" dirty="0">
                  <a:solidFill>
                    <a:srgbClr val="1B2944"/>
                  </a:solidFill>
                  <a:latin typeface="Corbel" panose="020B0503020204020204" pitchFamily="34" charset="0"/>
                </a:rPr>
                <a:t>,…</a:t>
              </a:r>
            </a:p>
          </p:txBody>
        </p:sp>
      </p:grpSp>
      <p:sp>
        <p:nvSpPr>
          <p:cNvPr id="15" name="Slide Number Placeholder 13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10A9873-0083-4B24-804E-A0FAFF74A427}" type="slidenum">
              <a:rPr lang="nl-BE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26</a:t>
            </a:fld>
            <a:endParaRPr lang="nl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38875" y="1071564"/>
            <a:ext cx="4071938" cy="5214937"/>
            <a:chOff x="4714875" y="1071563"/>
            <a:chExt cx="4071938" cy="5214937"/>
          </a:xfrm>
        </p:grpSpPr>
        <p:grpSp>
          <p:nvGrpSpPr>
            <p:cNvPr id="9" name="Group 44"/>
            <p:cNvGrpSpPr>
              <a:grpSpLocks/>
            </p:cNvGrpSpPr>
            <p:nvPr/>
          </p:nvGrpSpPr>
          <p:grpSpPr bwMode="auto">
            <a:xfrm>
              <a:off x="4714875" y="1071563"/>
              <a:ext cx="4071938" cy="5214937"/>
              <a:chOff x="4714876" y="1071546"/>
              <a:chExt cx="4071966" cy="5214974"/>
            </a:xfrm>
          </p:grpSpPr>
          <p:pic>
            <p:nvPicPr>
              <p:cNvPr id="10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3399" y="2643182"/>
                <a:ext cx="2516187" cy="2214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4714876" y="1071546"/>
                <a:ext cx="4071966" cy="5214974"/>
              </a:xfrm>
              <a:prstGeom prst="roundRect">
                <a:avLst>
                  <a:gd name="adj" fmla="val 23800"/>
                </a:avLst>
              </a:prstGeom>
              <a:solidFill>
                <a:srgbClr val="EEECE1">
                  <a:lumMod val="50000"/>
                  <a:alpha val="26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tIns="0"/>
              <a:lstStyle/>
              <a:p>
                <a:pPr algn="ctr">
                  <a:defRPr/>
                </a:pPr>
                <a:endParaRPr lang="nl-BE" b="1" kern="0" dirty="0">
                  <a:solidFill>
                    <a:prstClr val="black"/>
                  </a:solidFill>
                  <a:latin typeface="LetterOMatic!" pitchFamily="34" charset="0"/>
                </a:endParaRPr>
              </a:p>
              <a:p>
                <a:pPr algn="ctr">
                  <a:defRPr/>
                </a:pPr>
                <a:endParaRPr lang="nl-BE" b="1" kern="0" dirty="0">
                  <a:solidFill>
                    <a:prstClr val="black"/>
                  </a:solidFill>
                  <a:latin typeface="LetterOMatic!" pitchFamily="34" charset="0"/>
                </a:endParaRPr>
              </a:p>
              <a:p>
                <a:pPr algn="ctr">
                  <a:defRPr/>
                </a:pPr>
                <a:r>
                  <a:rPr lang="nl-BE" b="1" kern="0" dirty="0">
                    <a:solidFill>
                      <a:srgbClr val="1B2944"/>
                    </a:solidFill>
                    <a:latin typeface="Corbel" panose="020B0503020204020204" pitchFamily="34" charset="0"/>
                  </a:rPr>
                  <a:t>Te weinig celdood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840845" y="3165473"/>
                <a:ext cx="1220215" cy="46166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nl-BE" sz="2400" kern="0" dirty="0">
                    <a:solidFill>
                      <a:srgbClr val="1B2944"/>
                    </a:solidFill>
                    <a:latin typeface="Cracked Johnnie" pitchFamily="2" charset="0"/>
                  </a:rPr>
                  <a:t>Celdood</a:t>
                </a: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4714876" y="5368938"/>
                <a:ext cx="4071966" cy="428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lnSpc>
                    <a:spcPts val="3000"/>
                  </a:lnSpc>
                  <a:defRPr/>
                </a:pPr>
                <a:r>
                  <a:rPr lang="en-US" sz="1400" kern="0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Kanker</a:t>
                </a:r>
                <a:endParaRPr lang="en-US" sz="1400" kern="0" dirty="0">
                  <a:solidFill>
                    <a:srgbClr val="1B2944"/>
                  </a:solidFill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289852" y="3302000"/>
              <a:ext cx="1247457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2400" dirty="0">
                  <a:solidFill>
                    <a:srgbClr val="1B2944"/>
                  </a:solidFill>
                  <a:latin typeface="Corbel" panose="020B0503020204020204" pitchFamily="34" charset="0"/>
                </a:rPr>
                <a:t>Celgroei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38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3201989" y="169864"/>
            <a:ext cx="4649543" cy="46166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CELLEN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kunnen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/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moeten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STERVEN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1524000" y="3781425"/>
            <a:ext cx="9144000" cy="400110"/>
          </a:xfrm>
          <a:prstGeom prst="rect">
            <a:avLst/>
          </a:prstGeom>
          <a:solidFill>
            <a:srgbClr val="42B7BA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à"/>
            </a:pP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nl-BE" sz="2000" dirty="0" err="1">
                <a:solidFill>
                  <a:srgbClr val="1B2944"/>
                </a:solidFill>
                <a:latin typeface="Comic Sans MS" pitchFamily="66" charset="0"/>
                <a:sym typeface="Wingdings" pitchFamily="2" charset="2"/>
              </a:rPr>
              <a:t>volwassene</a:t>
            </a: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  <a:sym typeface="Wingdings" pitchFamily="2" charset="2"/>
              </a:rPr>
              <a:t>: 50-100 </a:t>
            </a:r>
            <a:r>
              <a:rPr lang="en-US" altLang="nl-BE" sz="2000" u="sng" dirty="0" err="1">
                <a:solidFill>
                  <a:srgbClr val="1B2944"/>
                </a:solidFill>
                <a:latin typeface="Comic Sans MS" pitchFamily="66" charset="0"/>
                <a:sym typeface="Wingdings" pitchFamily="2" charset="2"/>
              </a:rPr>
              <a:t>miljard</a:t>
            </a: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nl-BE" sz="2000" dirty="0" err="1">
                <a:solidFill>
                  <a:srgbClr val="1B2944"/>
                </a:solidFill>
                <a:latin typeface="Comic Sans MS" pitchFamily="66" charset="0"/>
              </a:rPr>
              <a:t>cellen</a:t>
            </a: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</a:rPr>
              <a:t> </a:t>
            </a:r>
            <a:r>
              <a:rPr lang="en-US" altLang="nl-BE" sz="2000" dirty="0" err="1">
                <a:solidFill>
                  <a:srgbClr val="1B2944"/>
                </a:solidFill>
                <a:latin typeface="Comic Sans MS" pitchFamily="66" charset="0"/>
              </a:rPr>
              <a:t>sterven</a:t>
            </a: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</a:rPr>
              <a:t>/</a:t>
            </a:r>
            <a:r>
              <a:rPr lang="en-US" altLang="nl-BE" sz="2000" dirty="0" err="1">
                <a:solidFill>
                  <a:srgbClr val="1B2944"/>
                </a:solidFill>
                <a:latin typeface="Comic Sans MS" pitchFamily="66" charset="0"/>
              </a:rPr>
              <a:t>dag</a:t>
            </a: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</a:rPr>
              <a:t> (1 </a:t>
            </a:r>
            <a:r>
              <a:rPr lang="en-US" altLang="nl-BE" sz="2000" dirty="0" err="1">
                <a:solidFill>
                  <a:srgbClr val="1B2944"/>
                </a:solidFill>
                <a:latin typeface="Comic Sans MS" pitchFamily="66" charset="0"/>
              </a:rPr>
              <a:t>miljoen</a:t>
            </a: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</a:rPr>
              <a:t>/</a:t>
            </a:r>
            <a:r>
              <a:rPr lang="en-US" altLang="nl-BE" sz="2000" dirty="0" err="1">
                <a:solidFill>
                  <a:srgbClr val="1B2944"/>
                </a:solidFill>
                <a:latin typeface="Comic Sans MS" pitchFamily="66" charset="0"/>
              </a:rPr>
              <a:t>seconde</a:t>
            </a:r>
            <a:r>
              <a:rPr lang="en-US" altLang="nl-BE" sz="2000" dirty="0">
                <a:solidFill>
                  <a:srgbClr val="1B2944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1868489" y="4386264"/>
            <a:ext cx="4789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rgbClr val="1B2944"/>
                </a:solidFill>
                <a:latin typeface="Corbel" panose="020B0503020204020204" pitchFamily="34" charset="0"/>
              </a:rPr>
              <a:t>*</a:t>
            </a:r>
            <a:r>
              <a:rPr lang="en-US" altLang="nl-BE" sz="2000" dirty="0">
                <a:latin typeface="Corbel" panose="020B0503020204020204" pitchFamily="34" charset="0"/>
              </a:rPr>
              <a:t> </a:t>
            </a:r>
            <a:r>
              <a:rPr lang="en-US" altLang="nl-BE" sz="2000" dirty="0">
                <a:solidFill>
                  <a:srgbClr val="42B7BA"/>
                </a:solidFill>
                <a:latin typeface="Corbel" panose="020B0503020204020204" pitchFamily="34" charset="0"/>
              </a:rPr>
              <a:t>Oude</a:t>
            </a:r>
            <a:r>
              <a:rPr lang="en-US" altLang="nl-BE" sz="2000" dirty="0">
                <a:latin typeface="Corbel" panose="020B0503020204020204" pitchFamily="34" charset="0"/>
              </a:rPr>
              <a:t> </a:t>
            </a:r>
            <a:r>
              <a:rPr lang="en-US" altLang="nl-BE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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vervangen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door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nieuwe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(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vb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huid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,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darm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868489" y="4919664"/>
            <a:ext cx="5816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rgbClr val="1B2944"/>
                </a:solidFill>
                <a:latin typeface="Corbel" panose="020B0503020204020204" pitchFamily="34" charset="0"/>
              </a:rPr>
              <a:t>*</a:t>
            </a:r>
            <a:r>
              <a:rPr lang="en-US" altLang="nl-BE" sz="2000" dirty="0">
                <a:latin typeface="Corbel" panose="020B0503020204020204" pitchFamily="34" charset="0"/>
              </a:rPr>
              <a:t> </a:t>
            </a:r>
            <a:r>
              <a:rPr lang="en-US" altLang="nl-BE" sz="2000" dirty="0" err="1">
                <a:solidFill>
                  <a:srgbClr val="42B7BA"/>
                </a:solidFill>
                <a:latin typeface="Corbel" panose="020B0503020204020204" pitchFamily="34" charset="0"/>
              </a:rPr>
              <a:t>Beschadigde</a:t>
            </a:r>
            <a:r>
              <a:rPr lang="en-US" altLang="nl-BE" sz="2000" dirty="0">
                <a:latin typeface="Corbel" panose="020B0503020204020204" pitchFamily="34" charset="0"/>
              </a:rPr>
              <a:t> </a:t>
            </a:r>
            <a:r>
              <a:rPr lang="en-US" altLang="nl-BE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(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vb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door UV/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zon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)  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indien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niet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: </a:t>
            </a:r>
            <a:r>
              <a:rPr lang="en-US" altLang="nl-BE" sz="1800" u="sng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kanker</a:t>
            </a:r>
            <a:endParaRPr lang="en-US" altLang="nl-BE" sz="1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868488" y="5516563"/>
            <a:ext cx="3296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rgbClr val="1B2944"/>
                </a:solidFill>
                <a:latin typeface="Corbel" panose="020B0503020204020204" pitchFamily="34" charset="0"/>
              </a:rPr>
              <a:t>*</a:t>
            </a:r>
            <a:r>
              <a:rPr lang="en-US" altLang="nl-BE" sz="2000" dirty="0">
                <a:latin typeface="Corbel" panose="020B0503020204020204" pitchFamily="34" charset="0"/>
              </a:rPr>
              <a:t> </a:t>
            </a:r>
            <a:r>
              <a:rPr lang="en-US" altLang="nl-BE" sz="2000" dirty="0" err="1">
                <a:solidFill>
                  <a:srgbClr val="42B7BA"/>
                </a:solidFill>
                <a:latin typeface="Corbel" panose="020B0503020204020204" pitchFamily="34" charset="0"/>
              </a:rPr>
              <a:t>Besmette</a:t>
            </a:r>
            <a:r>
              <a:rPr lang="en-US" altLang="nl-BE" sz="2000" dirty="0">
                <a:latin typeface="Corbel" panose="020B0503020204020204" pitchFamily="34" charset="0"/>
              </a:rPr>
              <a:t>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(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vb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door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een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virus)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1868488" y="5973764"/>
            <a:ext cx="66193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rgbClr val="1B2944"/>
                </a:solidFill>
                <a:latin typeface="Corbel" panose="020B0503020204020204" pitchFamily="34" charset="0"/>
              </a:rPr>
              <a:t>* </a:t>
            </a:r>
            <a:r>
              <a:rPr lang="en-US" altLang="nl-BE" sz="2000" dirty="0" err="1">
                <a:solidFill>
                  <a:srgbClr val="42B7BA"/>
                </a:solidFill>
                <a:latin typeface="Corbel" panose="020B0503020204020204" pitchFamily="34" charset="0"/>
              </a:rPr>
              <a:t>Overbodig</a:t>
            </a:r>
            <a:r>
              <a:rPr lang="en-US" altLang="nl-BE" sz="2000" dirty="0">
                <a:latin typeface="Corbel" panose="020B0503020204020204" pitchFamily="34" charset="0"/>
              </a:rPr>
              <a:t> </a:t>
            </a:r>
            <a:r>
              <a:rPr lang="en-US" altLang="nl-BE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geworden</a:t>
            </a:r>
            <a:r>
              <a:rPr lang="en-US" altLang="nl-BE" sz="20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000" dirty="0" err="1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(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vb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immuuncellen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na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bestreden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besmetting</a:t>
            </a:r>
            <a:r>
              <a:rPr lang="en-US" altLang="nl-BE" sz="14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68489" y="1144589"/>
            <a:ext cx="4510087" cy="2160587"/>
            <a:chOff x="344488" y="1144588"/>
            <a:chExt cx="4510087" cy="2160587"/>
          </a:xfrm>
        </p:grpSpPr>
        <p:sp>
          <p:nvSpPr>
            <p:cNvPr id="2059" name="Text Box 25"/>
            <p:cNvSpPr txBox="1">
              <a:spLocks noChangeArrowheads="1"/>
            </p:cNvSpPr>
            <p:nvPr/>
          </p:nvSpPr>
          <p:spPr bwMode="auto">
            <a:xfrm>
              <a:off x="344488" y="1144588"/>
              <a:ext cx="428194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BE" sz="2000" dirty="0">
                  <a:solidFill>
                    <a:srgbClr val="1B2944"/>
                  </a:solidFill>
                  <a:latin typeface="Comic Sans MS" pitchFamily="66" charset="0"/>
                </a:rPr>
                <a:t>* </a:t>
              </a:r>
              <a:r>
                <a:rPr lang="en-US" altLang="nl-BE" sz="2000" dirty="0" err="1">
                  <a:solidFill>
                    <a:srgbClr val="1B2944"/>
                  </a:solidFill>
                  <a:latin typeface="Comic Sans MS" pitchFamily="66" charset="0"/>
                </a:rPr>
                <a:t>Tijdens</a:t>
              </a:r>
              <a:r>
                <a:rPr lang="en-US" altLang="nl-BE" sz="2000" dirty="0">
                  <a:solidFill>
                    <a:srgbClr val="1B2944"/>
                  </a:solidFill>
                  <a:latin typeface="Comic Sans MS" pitchFamily="66" charset="0"/>
                </a:rPr>
                <a:t> </a:t>
              </a:r>
              <a:r>
                <a:rPr lang="en-US" altLang="nl-BE" sz="2000" dirty="0" err="1">
                  <a:solidFill>
                    <a:srgbClr val="1B2944"/>
                  </a:solidFill>
                  <a:latin typeface="Comic Sans MS" pitchFamily="66" charset="0"/>
                </a:rPr>
                <a:t>embryonale</a:t>
              </a:r>
              <a:r>
                <a:rPr lang="en-US" altLang="nl-BE" sz="2000" dirty="0">
                  <a:solidFill>
                    <a:srgbClr val="1B2944"/>
                  </a:solidFill>
                  <a:latin typeface="Comic Sans MS" pitchFamily="66" charset="0"/>
                </a:rPr>
                <a:t> </a:t>
              </a:r>
              <a:r>
                <a:rPr lang="en-US" altLang="nl-BE" sz="2000" dirty="0" err="1">
                  <a:solidFill>
                    <a:srgbClr val="42B7BA"/>
                  </a:solidFill>
                  <a:latin typeface="Comic Sans MS" pitchFamily="66" charset="0"/>
                </a:rPr>
                <a:t>ontwikkeling</a:t>
              </a:r>
              <a:endParaRPr lang="en-US" altLang="nl-BE" sz="2000" dirty="0">
                <a:solidFill>
                  <a:srgbClr val="42B7BA"/>
                </a:solidFill>
                <a:latin typeface="Comic Sans MS" pitchFamily="66" charset="0"/>
              </a:endParaRPr>
            </a:p>
          </p:txBody>
        </p:sp>
        <p:pic>
          <p:nvPicPr>
            <p:cNvPr id="2060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13" y="1689100"/>
              <a:ext cx="1897062" cy="161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98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630363"/>
            <a:ext cx="197485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0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8" y="1643063"/>
            <a:ext cx="9588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0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" grpId="0" animBg="1"/>
      <p:bldP spid="7189" grpId="0"/>
      <p:bldP spid="7190" grpId="0"/>
      <p:bldP spid="7191" grpId="0"/>
      <p:bldP spid="71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01989" y="169864"/>
            <a:ext cx="4649543" cy="46166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CELLEN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kunnen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/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moeten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STERVEN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1516062" y="1676400"/>
            <a:ext cx="10548939" cy="5106988"/>
            <a:chOff x="-5" y="1056"/>
            <a:chExt cx="6645" cy="3217"/>
          </a:xfrm>
        </p:grpSpPr>
        <p:grpSp>
          <p:nvGrpSpPr>
            <p:cNvPr id="3078" name="Group 4"/>
            <p:cNvGrpSpPr>
              <a:grpSpLocks/>
            </p:cNvGrpSpPr>
            <p:nvPr/>
          </p:nvGrpSpPr>
          <p:grpSpPr bwMode="auto">
            <a:xfrm>
              <a:off x="-5" y="1056"/>
              <a:ext cx="5189" cy="3028"/>
              <a:chOff x="-5" y="1056"/>
              <a:chExt cx="5189" cy="3028"/>
            </a:xfrm>
          </p:grpSpPr>
          <p:sp>
            <p:nvSpPr>
              <p:cNvPr id="3081" name="Rectangle 5"/>
              <p:cNvSpPr>
                <a:spLocks noChangeArrowheads="1"/>
              </p:cNvSpPr>
              <p:nvPr/>
            </p:nvSpPr>
            <p:spPr bwMode="auto">
              <a:xfrm>
                <a:off x="1312" y="1056"/>
                <a:ext cx="3872" cy="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BE" altLang="nl-BE" sz="1800">
                  <a:latin typeface="Comic Sans MS" pitchFamily="66" charset="0"/>
                </a:endParaRPr>
              </a:p>
            </p:txBody>
          </p:sp>
          <p:grpSp>
            <p:nvGrpSpPr>
              <p:cNvPr id="3082" name="Group 6"/>
              <p:cNvGrpSpPr>
                <a:grpSpLocks/>
              </p:cNvGrpSpPr>
              <p:nvPr/>
            </p:nvGrpSpPr>
            <p:grpSpPr bwMode="auto">
              <a:xfrm>
                <a:off x="-5" y="1081"/>
                <a:ext cx="4960" cy="3003"/>
                <a:chOff x="-5" y="1081"/>
                <a:chExt cx="4960" cy="3003"/>
              </a:xfrm>
            </p:grpSpPr>
            <p:pic>
              <p:nvPicPr>
                <p:cNvPr id="3083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871"/>
                <a:stretch/>
              </p:blipFill>
              <p:spPr bwMode="auto">
                <a:xfrm>
                  <a:off x="68" y="1081"/>
                  <a:ext cx="4887" cy="29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8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-5" y="2025"/>
                  <a:ext cx="579" cy="3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 dirty="0" err="1">
                      <a:solidFill>
                        <a:srgbClr val="1B2944"/>
                      </a:solidFill>
                      <a:latin typeface="Corbel" panose="020B0503020204020204" pitchFamily="34" charset="0"/>
                    </a:rPr>
                    <a:t>gezonde</a:t>
                  </a:r>
                  <a:endParaRPr lang="en-US" altLang="nl-BE" sz="1600" dirty="0">
                    <a:solidFill>
                      <a:srgbClr val="1B2944"/>
                    </a:solidFill>
                    <a:latin typeface="Corbel" panose="020B0503020204020204" pitchFamily="34" charset="0"/>
                  </a:endParaRP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 dirty="0" err="1">
                      <a:solidFill>
                        <a:srgbClr val="1B2944"/>
                      </a:solidFill>
                      <a:latin typeface="Corbel" panose="020B0503020204020204" pitchFamily="34" charset="0"/>
                    </a:rPr>
                    <a:t>cel</a:t>
                  </a:r>
                  <a:endParaRPr lang="en-US" altLang="nl-BE" sz="1600" dirty="0">
                    <a:solidFill>
                      <a:srgbClr val="1B2944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8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70" y="3585"/>
                  <a:ext cx="631" cy="3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cel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 u="sng">
                      <a:solidFill>
                        <a:srgbClr val="000099"/>
                      </a:solidFill>
                      <a:latin typeface="Comic Sans MS" pitchFamily="66" charset="0"/>
                    </a:rPr>
                    <a:t>zwelt</a:t>
                  </a: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 op</a:t>
                  </a:r>
                </a:p>
              </p:txBody>
            </p:sp>
            <p:sp>
              <p:nvSpPr>
                <p:cNvPr id="308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343" y="3689"/>
                  <a:ext cx="1218" cy="3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celmembraan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‘bubbelt’ en </a:t>
                  </a:r>
                  <a:r>
                    <a:rPr lang="en-US" altLang="nl-BE" sz="1600" u="sng">
                      <a:solidFill>
                        <a:srgbClr val="000099"/>
                      </a:solidFill>
                      <a:latin typeface="Comic Sans MS" pitchFamily="66" charset="0"/>
                    </a:rPr>
                    <a:t>barst</a:t>
                  </a:r>
                </a:p>
              </p:txBody>
            </p:sp>
            <p:sp>
              <p:nvSpPr>
                <p:cNvPr id="308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813" y="3561"/>
                  <a:ext cx="1137" cy="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inhoud van de cel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komt </a:t>
                  </a:r>
                  <a:r>
                    <a:rPr lang="en-US" altLang="nl-BE" sz="1600" u="sng">
                      <a:solidFill>
                        <a:srgbClr val="000099"/>
                      </a:solidFill>
                      <a:latin typeface="Comic Sans MS" pitchFamily="66" charset="0"/>
                    </a:rPr>
                    <a:t>vrij</a:t>
                  </a: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 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  <a:sym typeface="Wingdings" pitchFamily="2" charset="2"/>
                    </a:rPr>
                    <a:t></a:t>
                  </a: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 </a:t>
                  </a:r>
                  <a:r>
                    <a:rPr lang="en-US" altLang="nl-BE" sz="1600">
                      <a:solidFill>
                        <a:srgbClr val="CC0000"/>
                      </a:solidFill>
                      <a:latin typeface="Comic Sans MS" pitchFamily="66" charset="0"/>
                    </a:rPr>
                    <a:t>ontstekingen</a:t>
                  </a:r>
                </a:p>
              </p:txBody>
            </p:sp>
          </p:grpSp>
        </p:grpSp>
        <p:sp>
          <p:nvSpPr>
            <p:cNvPr id="3080" name="Rectangle 13"/>
            <p:cNvSpPr>
              <a:spLocks noChangeArrowheads="1"/>
            </p:cNvSpPr>
            <p:nvPr/>
          </p:nvSpPr>
          <p:spPr bwMode="auto">
            <a:xfrm>
              <a:off x="1247" y="2391"/>
              <a:ext cx="4536" cy="1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BE" altLang="nl-BE" sz="1800">
                <a:latin typeface="Comic Sans MS" pitchFamily="66" charset="0"/>
              </a:endParaRP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1465" y="2336"/>
              <a:ext cx="5175" cy="1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BE" altLang="nl-BE" sz="1800">
                <a:latin typeface="Comic Sans MS" pitchFamily="66" charset="0"/>
              </a:endParaRPr>
            </a:p>
          </p:txBody>
        </p:sp>
      </p:grp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1716088" y="4641851"/>
            <a:ext cx="1215397" cy="646331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NECROSE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</a:p>
        </p:txBody>
      </p:sp>
      <p:sp>
        <p:nvSpPr>
          <p:cNvPr id="3077" name="Text Box 15"/>
          <p:cNvSpPr txBox="1">
            <a:spLocks noChangeArrowheads="1"/>
          </p:cNvSpPr>
          <p:nvPr/>
        </p:nvSpPr>
        <p:spPr bwMode="auto">
          <a:xfrm>
            <a:off x="1748127" y="1758951"/>
            <a:ext cx="1305934" cy="646331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APOPTOSE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849075" y="1131889"/>
            <a:ext cx="75052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u="sng" dirty="0" err="1">
                <a:solidFill>
                  <a:srgbClr val="1B2944"/>
                </a:solidFill>
                <a:latin typeface="Corbel" panose="020B0503020204020204" pitchFamily="34" charset="0"/>
              </a:rPr>
              <a:t>krimpt</a:t>
            </a:r>
            <a:endParaRPr lang="en-US" altLang="nl-BE" sz="1600" u="sng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767106" y="928688"/>
            <a:ext cx="101021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snoert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stukjes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af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(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blaasjes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5768" y="1131888"/>
            <a:ext cx="178446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desintegreert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in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kleine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u="sng" dirty="0" err="1">
                <a:solidFill>
                  <a:srgbClr val="1B2944"/>
                </a:solidFill>
                <a:latin typeface="Corbel" panose="020B0503020204020204" pitchFamily="34" charset="0"/>
              </a:rPr>
              <a:t>blaasjes</a:t>
            </a:r>
            <a:endParaRPr lang="en-US" altLang="nl-BE" sz="1600" u="sng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(+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membraan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rond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4508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01989" y="169864"/>
            <a:ext cx="4649543" cy="46166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CELLEN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kunnen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/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moeten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STERVEN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1516062" y="1676400"/>
            <a:ext cx="10548939" cy="5106988"/>
            <a:chOff x="-5" y="1056"/>
            <a:chExt cx="6645" cy="3217"/>
          </a:xfrm>
        </p:grpSpPr>
        <p:grpSp>
          <p:nvGrpSpPr>
            <p:cNvPr id="3078" name="Group 4"/>
            <p:cNvGrpSpPr>
              <a:grpSpLocks/>
            </p:cNvGrpSpPr>
            <p:nvPr/>
          </p:nvGrpSpPr>
          <p:grpSpPr bwMode="auto">
            <a:xfrm>
              <a:off x="-5" y="1056"/>
              <a:ext cx="5189" cy="3028"/>
              <a:chOff x="-5" y="1056"/>
              <a:chExt cx="5189" cy="3028"/>
            </a:xfrm>
          </p:grpSpPr>
          <p:sp>
            <p:nvSpPr>
              <p:cNvPr id="3081" name="Rectangle 5"/>
              <p:cNvSpPr>
                <a:spLocks noChangeArrowheads="1"/>
              </p:cNvSpPr>
              <p:nvPr/>
            </p:nvSpPr>
            <p:spPr bwMode="auto">
              <a:xfrm>
                <a:off x="1312" y="1056"/>
                <a:ext cx="3872" cy="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BE" altLang="nl-BE" sz="1800">
                  <a:latin typeface="Comic Sans MS" pitchFamily="66" charset="0"/>
                </a:endParaRPr>
              </a:p>
            </p:txBody>
          </p:sp>
          <p:grpSp>
            <p:nvGrpSpPr>
              <p:cNvPr id="3082" name="Group 6"/>
              <p:cNvGrpSpPr>
                <a:grpSpLocks/>
              </p:cNvGrpSpPr>
              <p:nvPr/>
            </p:nvGrpSpPr>
            <p:grpSpPr bwMode="auto">
              <a:xfrm>
                <a:off x="-5" y="1081"/>
                <a:ext cx="4960" cy="3003"/>
                <a:chOff x="-5" y="1081"/>
                <a:chExt cx="4960" cy="3003"/>
              </a:xfrm>
            </p:grpSpPr>
            <p:pic>
              <p:nvPicPr>
                <p:cNvPr id="3083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871"/>
                <a:stretch/>
              </p:blipFill>
              <p:spPr bwMode="auto">
                <a:xfrm>
                  <a:off x="68" y="1081"/>
                  <a:ext cx="4887" cy="29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8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-5" y="2025"/>
                  <a:ext cx="579" cy="3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 dirty="0" err="1">
                      <a:solidFill>
                        <a:srgbClr val="1B2944"/>
                      </a:solidFill>
                      <a:latin typeface="Corbel" panose="020B0503020204020204" pitchFamily="34" charset="0"/>
                    </a:rPr>
                    <a:t>gezonde</a:t>
                  </a:r>
                  <a:endParaRPr lang="en-US" altLang="nl-BE" sz="1600" dirty="0">
                    <a:solidFill>
                      <a:srgbClr val="1B2944"/>
                    </a:solidFill>
                    <a:latin typeface="Corbel" panose="020B0503020204020204" pitchFamily="34" charset="0"/>
                  </a:endParaRP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 dirty="0" err="1">
                      <a:solidFill>
                        <a:srgbClr val="1B2944"/>
                      </a:solidFill>
                      <a:latin typeface="Corbel" panose="020B0503020204020204" pitchFamily="34" charset="0"/>
                    </a:rPr>
                    <a:t>cel</a:t>
                  </a:r>
                  <a:endParaRPr lang="en-US" altLang="nl-BE" sz="1600" dirty="0">
                    <a:solidFill>
                      <a:srgbClr val="1B2944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8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70" y="3585"/>
                  <a:ext cx="631" cy="3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cel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 u="sng">
                      <a:solidFill>
                        <a:srgbClr val="000099"/>
                      </a:solidFill>
                      <a:latin typeface="Comic Sans MS" pitchFamily="66" charset="0"/>
                    </a:rPr>
                    <a:t>zwelt</a:t>
                  </a: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 op</a:t>
                  </a:r>
                </a:p>
              </p:txBody>
            </p:sp>
            <p:sp>
              <p:nvSpPr>
                <p:cNvPr id="308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343" y="3689"/>
                  <a:ext cx="1218" cy="3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celmembraan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‘bubbelt’ en </a:t>
                  </a:r>
                  <a:r>
                    <a:rPr lang="en-US" altLang="nl-BE" sz="1600" u="sng">
                      <a:solidFill>
                        <a:srgbClr val="000099"/>
                      </a:solidFill>
                      <a:latin typeface="Comic Sans MS" pitchFamily="66" charset="0"/>
                    </a:rPr>
                    <a:t>barst</a:t>
                  </a:r>
                </a:p>
              </p:txBody>
            </p:sp>
            <p:sp>
              <p:nvSpPr>
                <p:cNvPr id="308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813" y="3561"/>
                  <a:ext cx="1137" cy="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inhoud van de cel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komt </a:t>
                  </a:r>
                  <a:r>
                    <a:rPr lang="en-US" altLang="nl-BE" sz="1600" u="sng">
                      <a:solidFill>
                        <a:srgbClr val="000099"/>
                      </a:solidFill>
                      <a:latin typeface="Comic Sans MS" pitchFamily="66" charset="0"/>
                    </a:rPr>
                    <a:t>vrij</a:t>
                  </a: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 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  <a:sym typeface="Wingdings" pitchFamily="2" charset="2"/>
                    </a:rPr>
                    <a:t></a:t>
                  </a:r>
                  <a:r>
                    <a:rPr lang="en-US" altLang="nl-BE" sz="1600">
                      <a:solidFill>
                        <a:srgbClr val="000099"/>
                      </a:solidFill>
                      <a:latin typeface="Comic Sans MS" pitchFamily="66" charset="0"/>
                    </a:rPr>
                    <a:t> </a:t>
                  </a:r>
                  <a:r>
                    <a:rPr lang="en-US" altLang="nl-BE" sz="1600">
                      <a:solidFill>
                        <a:srgbClr val="CC0000"/>
                      </a:solidFill>
                      <a:latin typeface="Comic Sans MS" pitchFamily="66" charset="0"/>
                    </a:rPr>
                    <a:t>ontstekingen</a:t>
                  </a:r>
                </a:p>
              </p:txBody>
            </p:sp>
          </p:grpSp>
        </p:grpSp>
        <p:sp>
          <p:nvSpPr>
            <p:cNvPr id="3080" name="Rectangle 13"/>
            <p:cNvSpPr>
              <a:spLocks noChangeArrowheads="1"/>
            </p:cNvSpPr>
            <p:nvPr/>
          </p:nvSpPr>
          <p:spPr bwMode="auto">
            <a:xfrm>
              <a:off x="1247" y="2391"/>
              <a:ext cx="4536" cy="1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BE" altLang="nl-BE" sz="1800">
                <a:latin typeface="Comic Sans MS" pitchFamily="66" charset="0"/>
              </a:endParaRP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1465" y="2336"/>
              <a:ext cx="5175" cy="1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BE" altLang="nl-BE" sz="1800">
                <a:latin typeface="Comic Sans MS" pitchFamily="66" charset="0"/>
              </a:endParaRPr>
            </a:p>
          </p:txBody>
        </p:sp>
      </p:grp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1716088" y="4641851"/>
            <a:ext cx="1215397" cy="646331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NECROSE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</a:p>
        </p:txBody>
      </p:sp>
      <p:sp>
        <p:nvSpPr>
          <p:cNvPr id="3077" name="Text Box 15"/>
          <p:cNvSpPr txBox="1">
            <a:spLocks noChangeArrowheads="1"/>
          </p:cNvSpPr>
          <p:nvPr/>
        </p:nvSpPr>
        <p:spPr bwMode="auto">
          <a:xfrm>
            <a:off x="1748127" y="1758951"/>
            <a:ext cx="1305934" cy="646331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APOPTOSE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849075" y="1131889"/>
            <a:ext cx="75052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u="sng" dirty="0" err="1">
                <a:solidFill>
                  <a:srgbClr val="1B2944"/>
                </a:solidFill>
                <a:latin typeface="Corbel" panose="020B0503020204020204" pitchFamily="34" charset="0"/>
              </a:rPr>
              <a:t>krimpt</a:t>
            </a:r>
            <a:endParaRPr lang="en-US" altLang="nl-BE" sz="1600" u="sng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767106" y="928688"/>
            <a:ext cx="101021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snoert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stukjes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af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(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blaasjes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5768" y="1131888"/>
            <a:ext cx="178446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desintegreert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in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kleine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u="sng" dirty="0" err="1">
                <a:solidFill>
                  <a:srgbClr val="1B2944"/>
                </a:solidFill>
                <a:latin typeface="Corbel" panose="020B0503020204020204" pitchFamily="34" charset="0"/>
              </a:rPr>
              <a:t>blaasjes</a:t>
            </a:r>
            <a:endParaRPr lang="en-US" altLang="nl-BE" sz="1600" u="sng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(+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membraan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rond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282525DD-570F-45C6-AEA3-69FBF125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79" y="1962885"/>
            <a:ext cx="2160588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8">
            <a:extLst>
              <a:ext uri="{FF2B5EF4-FFF2-40B4-BE49-F238E27FC236}">
                <a16:creationId xmlns:a16="http://schemas.microsoft.com/office/drawing/2014/main" id="{D37879B4-2FE5-4FE2-97F4-CD7E1EF97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169" y="2863454"/>
            <a:ext cx="1053494" cy="923330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witte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bloedcel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‘</a:t>
            </a:r>
            <a:r>
              <a:rPr lang="en-US" altLang="nl-BE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opkuis</a:t>
            </a: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38423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023248" y="504733"/>
            <a:ext cx="7704856" cy="7914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en-US" altLang="en-US" sz="4000" b="1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Wetenschappelijk</a:t>
            </a:r>
            <a:r>
              <a:rPr lang="en-US" altLang="en-US" sz="4000" b="1" kern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4000" b="1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onderzoek</a:t>
            </a:r>
            <a:r>
              <a:rPr lang="en-US" altLang="en-US" sz="4000" b="1" kern="0" dirty="0">
                <a:solidFill>
                  <a:srgbClr val="1B2944"/>
                </a:solidFill>
                <a:latin typeface="Corbel" panose="020B0503020204020204" pitchFamily="34" charset="0"/>
              </a:rPr>
              <a:t> ? 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19" y="260648"/>
            <a:ext cx="149792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0065" y="2204864"/>
            <a:ext cx="2103461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Waarneming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1864" y="2216832"/>
            <a:ext cx="3528392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Waarom? Hoe?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1864" y="2960411"/>
            <a:ext cx="5472608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Bronnenonderzoek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Heeft iemand dit al waargenomen en beschreven?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Heeft iemand dit al waargenomen en verteld?</a:t>
            </a:r>
          </a:p>
        </p:txBody>
      </p:sp>
      <p:sp>
        <p:nvSpPr>
          <p:cNvPr id="6" name="Left-Up Arrow 5"/>
          <p:cNvSpPr/>
          <p:nvPr/>
        </p:nvSpPr>
        <p:spPr bwMode="auto">
          <a:xfrm rot="13468809">
            <a:off x="5867716" y="4028773"/>
            <a:ext cx="526918" cy="520106"/>
          </a:xfrm>
          <a:prstGeom prst="leftUpArrow">
            <a:avLst/>
          </a:prstGeom>
          <a:solidFill>
            <a:srgbClr val="1B2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latin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7608" y="4840169"/>
            <a:ext cx="318491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Gekend phenomeen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0057" y="4840169"/>
            <a:ext cx="358726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Ongekend phenomeen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5900" y="419329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rgbClr val="1B2944"/>
                </a:solidFill>
                <a:latin typeface="Corbel" panose="020B0503020204020204" pitchFamily="34" charset="0"/>
              </a:rPr>
              <a:t>ja</a:t>
            </a:r>
            <a:endParaRPr lang="en-US" sz="1600" b="1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9632" y="418687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rgbClr val="1B2944"/>
                </a:solidFill>
                <a:latin typeface="Corbel" panose="020B0503020204020204" pitchFamily="34" charset="0"/>
              </a:rPr>
              <a:t>neen</a:t>
            </a:r>
            <a:endParaRPr lang="en-US" sz="1600" b="1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7984" y="5704265"/>
            <a:ext cx="257634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Start onderzoek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1545" y="5704261"/>
            <a:ext cx="397403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Bevestigen door herhalen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7AFE021-0CB7-469B-85AB-6ABDFB449F93}"/>
              </a:ext>
            </a:extLst>
          </p:cNvPr>
          <p:cNvSpPr/>
          <p:nvPr/>
        </p:nvSpPr>
        <p:spPr>
          <a:xfrm>
            <a:off x="4107141" y="2281266"/>
            <a:ext cx="521293" cy="370415"/>
          </a:xfrm>
          <a:prstGeom prst="rightArrow">
            <a:avLst/>
          </a:prstGeom>
          <a:solidFill>
            <a:srgbClr val="1B2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0040B98-394D-4ED4-8FD2-D5864178A33D}"/>
              </a:ext>
            </a:extLst>
          </p:cNvPr>
          <p:cNvSpPr/>
          <p:nvPr/>
        </p:nvSpPr>
        <p:spPr>
          <a:xfrm rot="5400000">
            <a:off x="3807246" y="5361248"/>
            <a:ext cx="290438" cy="370415"/>
          </a:xfrm>
          <a:prstGeom prst="rightArrow">
            <a:avLst/>
          </a:prstGeom>
          <a:solidFill>
            <a:srgbClr val="1B2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EC9E433-9B45-4C30-9688-0541F34AE3F2}"/>
              </a:ext>
            </a:extLst>
          </p:cNvPr>
          <p:cNvSpPr/>
          <p:nvPr/>
        </p:nvSpPr>
        <p:spPr>
          <a:xfrm rot="5400000">
            <a:off x="8025046" y="5361248"/>
            <a:ext cx="290438" cy="370415"/>
          </a:xfrm>
          <a:prstGeom prst="rightArrow">
            <a:avLst/>
          </a:prstGeom>
          <a:solidFill>
            <a:srgbClr val="1B2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852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7" grpId="0" animBg="1"/>
      <p:bldP spid="11" grpId="0" animBg="1"/>
      <p:bldP spid="10" grpId="0"/>
      <p:bldP spid="13" grpId="0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01989" y="169864"/>
            <a:ext cx="4649543" cy="46166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CELLEN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kunnen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/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moeten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STERVEN</a:t>
            </a:r>
          </a:p>
        </p:txBody>
      </p:sp>
      <p:grpSp>
        <p:nvGrpSpPr>
          <p:cNvPr id="3078" name="Group 4"/>
          <p:cNvGrpSpPr>
            <a:grpSpLocks/>
          </p:cNvGrpSpPr>
          <p:nvPr/>
        </p:nvGrpSpPr>
        <p:grpSpPr bwMode="auto">
          <a:xfrm>
            <a:off x="1516062" y="1676400"/>
            <a:ext cx="8237538" cy="4806950"/>
            <a:chOff x="-5" y="1056"/>
            <a:chExt cx="5189" cy="3028"/>
          </a:xfrm>
        </p:grpSpPr>
        <p:sp>
          <p:nvSpPr>
            <p:cNvPr id="3081" name="Rectangle 5"/>
            <p:cNvSpPr>
              <a:spLocks noChangeArrowheads="1"/>
            </p:cNvSpPr>
            <p:nvPr/>
          </p:nvSpPr>
          <p:spPr bwMode="auto">
            <a:xfrm>
              <a:off x="1312" y="1056"/>
              <a:ext cx="3872" cy="1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BE" altLang="nl-BE" sz="1800">
                <a:latin typeface="Comic Sans MS" pitchFamily="66" charset="0"/>
              </a:endParaRPr>
            </a:p>
          </p:txBody>
        </p:sp>
        <p:grpSp>
          <p:nvGrpSpPr>
            <p:cNvPr id="3082" name="Group 6"/>
            <p:cNvGrpSpPr>
              <a:grpSpLocks/>
            </p:cNvGrpSpPr>
            <p:nvPr/>
          </p:nvGrpSpPr>
          <p:grpSpPr bwMode="auto">
            <a:xfrm>
              <a:off x="-5" y="1081"/>
              <a:ext cx="4960" cy="3003"/>
              <a:chOff x="-5" y="1081"/>
              <a:chExt cx="4960" cy="3003"/>
            </a:xfrm>
          </p:grpSpPr>
          <p:pic>
            <p:nvPicPr>
              <p:cNvPr id="3083" name="Picture 7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71"/>
              <a:stretch/>
            </p:blipFill>
            <p:spPr bwMode="auto">
              <a:xfrm>
                <a:off x="68" y="1081"/>
                <a:ext cx="4887" cy="29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84" name="Text Box 8"/>
              <p:cNvSpPr txBox="1">
                <a:spLocks noChangeArrowheads="1"/>
              </p:cNvSpPr>
              <p:nvPr/>
            </p:nvSpPr>
            <p:spPr bwMode="auto">
              <a:xfrm>
                <a:off x="-5" y="2025"/>
                <a:ext cx="579" cy="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gezonde</a:t>
                </a:r>
                <a:endParaRPr lang="en-US" altLang="nl-BE" sz="1600" dirty="0">
                  <a:solidFill>
                    <a:srgbClr val="1B2944"/>
                  </a:solidFill>
                  <a:latin typeface="Corbel" panose="020B0503020204020204" pitchFamily="34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cel</a:t>
                </a:r>
                <a:endParaRPr lang="en-US" altLang="nl-BE" sz="1600" dirty="0">
                  <a:solidFill>
                    <a:srgbClr val="1B2944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3085" name="Text Box 9"/>
              <p:cNvSpPr txBox="1">
                <a:spLocks noChangeArrowheads="1"/>
              </p:cNvSpPr>
              <p:nvPr/>
            </p:nvSpPr>
            <p:spPr bwMode="auto">
              <a:xfrm>
                <a:off x="1312" y="3561"/>
                <a:ext cx="689" cy="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cel</a:t>
                </a:r>
                <a:endParaRPr lang="en-US" altLang="nl-BE" sz="1600" dirty="0">
                  <a:solidFill>
                    <a:srgbClr val="1B2944"/>
                  </a:solidFill>
                  <a:latin typeface="Corbel" panose="020B0503020204020204" pitchFamily="34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u="sng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zwelt</a:t>
                </a:r>
                <a:r>
                  <a:rPr lang="en-US" altLang="nl-BE" sz="1600" dirty="0">
                    <a:solidFill>
                      <a:srgbClr val="1B2944"/>
                    </a:solidFill>
                    <a:latin typeface="Corbel" panose="020B0503020204020204" pitchFamily="34" charset="0"/>
                  </a:rPr>
                  <a:t> op</a:t>
                </a:r>
              </a:p>
            </p:txBody>
          </p:sp>
          <p:sp>
            <p:nvSpPr>
              <p:cNvPr id="3086" name="Text Box 10"/>
              <p:cNvSpPr txBox="1">
                <a:spLocks noChangeArrowheads="1"/>
              </p:cNvSpPr>
              <p:nvPr/>
            </p:nvSpPr>
            <p:spPr bwMode="auto">
              <a:xfrm>
                <a:off x="2372" y="3696"/>
                <a:ext cx="1238" cy="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celmembraan</a:t>
                </a:r>
                <a:endParaRPr lang="en-US" altLang="nl-BE" sz="1600" dirty="0">
                  <a:solidFill>
                    <a:srgbClr val="1B2944"/>
                  </a:solidFill>
                  <a:latin typeface="Corbel" panose="020B0503020204020204" pitchFamily="34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>
                    <a:solidFill>
                      <a:srgbClr val="1B2944"/>
                    </a:solidFill>
                    <a:latin typeface="Corbel" panose="020B0503020204020204" pitchFamily="34" charset="0"/>
                  </a:rPr>
                  <a:t>‘</a:t>
                </a:r>
                <a:r>
                  <a:rPr lang="en-US" altLang="nl-BE" sz="1600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bubbelt</a:t>
                </a:r>
                <a:r>
                  <a:rPr lang="en-US" altLang="nl-BE" sz="1600" dirty="0">
                    <a:solidFill>
                      <a:srgbClr val="1B2944"/>
                    </a:solidFill>
                    <a:latin typeface="Corbel" panose="020B0503020204020204" pitchFamily="34" charset="0"/>
                  </a:rPr>
                  <a:t>’ en </a:t>
                </a:r>
                <a:r>
                  <a:rPr lang="en-US" altLang="nl-BE" sz="1600" u="sng" dirty="0" err="1">
                    <a:solidFill>
                      <a:srgbClr val="1B2944"/>
                    </a:solidFill>
                    <a:latin typeface="Corbel" panose="020B0503020204020204" pitchFamily="34" charset="0"/>
                  </a:rPr>
                  <a:t>barst</a:t>
                </a:r>
                <a:endParaRPr lang="en-US" altLang="nl-BE" sz="1600" u="sng" dirty="0">
                  <a:solidFill>
                    <a:srgbClr val="1B2944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3087" name="Text Box 11"/>
              <p:cNvSpPr txBox="1">
                <a:spLocks noChangeArrowheads="1"/>
              </p:cNvSpPr>
              <p:nvPr/>
            </p:nvSpPr>
            <p:spPr bwMode="auto">
              <a:xfrm>
                <a:off x="3813" y="3561"/>
                <a:ext cx="1137" cy="5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 err="1">
                    <a:solidFill>
                      <a:srgbClr val="1B2944"/>
                    </a:solidFill>
                    <a:latin typeface="Comic Sans MS" pitchFamily="66" charset="0"/>
                  </a:rPr>
                  <a:t>inhoud</a:t>
                </a:r>
                <a:r>
                  <a:rPr lang="en-US" altLang="nl-BE" sz="1600" dirty="0">
                    <a:solidFill>
                      <a:srgbClr val="1B2944"/>
                    </a:solidFill>
                    <a:latin typeface="Comic Sans MS" pitchFamily="66" charset="0"/>
                  </a:rPr>
                  <a:t> van de </a:t>
                </a:r>
                <a:r>
                  <a:rPr lang="en-US" altLang="nl-BE" sz="1600" dirty="0" err="1">
                    <a:solidFill>
                      <a:srgbClr val="1B2944"/>
                    </a:solidFill>
                    <a:latin typeface="Comic Sans MS" pitchFamily="66" charset="0"/>
                  </a:rPr>
                  <a:t>cel</a:t>
                </a:r>
                <a:endParaRPr lang="en-US" altLang="nl-BE" sz="1600" dirty="0">
                  <a:solidFill>
                    <a:srgbClr val="1B2944"/>
                  </a:solidFill>
                  <a:latin typeface="Comic Sans MS" pitchFamily="66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 err="1">
                    <a:solidFill>
                      <a:srgbClr val="1B2944"/>
                    </a:solidFill>
                    <a:latin typeface="Comic Sans MS" pitchFamily="66" charset="0"/>
                  </a:rPr>
                  <a:t>komt</a:t>
                </a:r>
                <a:r>
                  <a:rPr lang="en-US" altLang="nl-BE" sz="1600" dirty="0">
                    <a:solidFill>
                      <a:srgbClr val="1B2944"/>
                    </a:solidFill>
                    <a:latin typeface="Comic Sans MS" pitchFamily="66" charset="0"/>
                  </a:rPr>
                  <a:t> </a:t>
                </a:r>
                <a:r>
                  <a:rPr lang="en-US" altLang="nl-BE" sz="1600" u="sng" dirty="0" err="1">
                    <a:solidFill>
                      <a:srgbClr val="1B2944"/>
                    </a:solidFill>
                    <a:latin typeface="Comic Sans MS" pitchFamily="66" charset="0"/>
                  </a:rPr>
                  <a:t>vrij</a:t>
                </a:r>
                <a:r>
                  <a:rPr lang="en-US" altLang="nl-BE" sz="1600" dirty="0">
                    <a:solidFill>
                      <a:srgbClr val="1B2944"/>
                    </a:solidFill>
                    <a:latin typeface="Comic Sans MS" pitchFamily="66" charset="0"/>
                  </a:rPr>
                  <a:t>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nl-BE" sz="1600" dirty="0">
                    <a:solidFill>
                      <a:srgbClr val="42B7BA"/>
                    </a:solidFill>
                    <a:latin typeface="Comic Sans MS" pitchFamily="66" charset="0"/>
                    <a:sym typeface="Wingdings" pitchFamily="2" charset="2"/>
                  </a:rPr>
                  <a:t></a:t>
                </a:r>
                <a:r>
                  <a:rPr lang="en-US" altLang="nl-BE" sz="1600" dirty="0">
                    <a:solidFill>
                      <a:srgbClr val="42B7BA"/>
                    </a:solidFill>
                    <a:latin typeface="Comic Sans MS" pitchFamily="66" charset="0"/>
                  </a:rPr>
                  <a:t> </a:t>
                </a:r>
                <a:r>
                  <a:rPr lang="en-US" altLang="nl-BE" sz="1600" dirty="0" err="1">
                    <a:solidFill>
                      <a:srgbClr val="42B7BA"/>
                    </a:solidFill>
                    <a:latin typeface="Comic Sans MS" pitchFamily="66" charset="0"/>
                  </a:rPr>
                  <a:t>ontstekingen</a:t>
                </a:r>
                <a:endParaRPr lang="en-US" altLang="nl-BE" sz="1600" dirty="0">
                  <a:solidFill>
                    <a:srgbClr val="42B7BA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1716088" y="4641851"/>
            <a:ext cx="1215397" cy="646331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NECROSE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</a:p>
        </p:txBody>
      </p:sp>
      <p:sp>
        <p:nvSpPr>
          <p:cNvPr id="3077" name="Text Box 15"/>
          <p:cNvSpPr txBox="1">
            <a:spLocks noChangeArrowheads="1"/>
          </p:cNvSpPr>
          <p:nvPr/>
        </p:nvSpPr>
        <p:spPr bwMode="auto">
          <a:xfrm>
            <a:off x="1748127" y="1758951"/>
            <a:ext cx="1305934" cy="646331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APOPTOSE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1B2944"/>
                </a:solidFill>
                <a:latin typeface="Corbel" panose="020B0503020204020204" pitchFamily="34" charset="0"/>
              </a:rPr>
              <a:t>CELDOOD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849075" y="1131889"/>
            <a:ext cx="75052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u="sng" dirty="0" err="1">
                <a:solidFill>
                  <a:srgbClr val="1B2944"/>
                </a:solidFill>
                <a:latin typeface="Corbel" panose="020B0503020204020204" pitchFamily="34" charset="0"/>
              </a:rPr>
              <a:t>krimpt</a:t>
            </a:r>
            <a:endParaRPr lang="en-US" altLang="nl-BE" sz="1600" u="sng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767106" y="928688"/>
            <a:ext cx="101021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snoert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stukjes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af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(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blaasjes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5768" y="1131888"/>
            <a:ext cx="178446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cel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desintegreert</a:t>
            </a:r>
            <a:endParaRPr lang="en-US" altLang="nl-BE" sz="16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in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kleine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u="sng" dirty="0" err="1">
                <a:solidFill>
                  <a:srgbClr val="1B2944"/>
                </a:solidFill>
                <a:latin typeface="Corbel" panose="020B0503020204020204" pitchFamily="34" charset="0"/>
              </a:rPr>
              <a:t>blaasjes</a:t>
            </a:r>
            <a:endParaRPr lang="en-US" altLang="nl-BE" sz="1600" u="sng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(+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membraan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1600" dirty="0" err="1">
                <a:solidFill>
                  <a:srgbClr val="1B2944"/>
                </a:solidFill>
                <a:latin typeface="Corbel" panose="020B0503020204020204" pitchFamily="34" charset="0"/>
              </a:rPr>
              <a:t>rond</a:t>
            </a:r>
            <a:r>
              <a:rPr lang="en-US" altLang="nl-BE" sz="16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5303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201989" y="169864"/>
            <a:ext cx="4649543" cy="46166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CELLEN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kunnen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/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moeten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STERVEN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3552" y="1267081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You tube filmpje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6980" y="1933731"/>
            <a:ext cx="7344816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1B2944"/>
                </a:solidFill>
                <a:latin typeface="Corbel" panose="020B0503020204020204" pitchFamily="34" charset="0"/>
                <a:ea typeface="Calibri"/>
                <a:cs typeface="Times New Roman"/>
              </a:rPr>
              <a:t>http://www.youtube.com/user/dmbrUPVA</a:t>
            </a:r>
          </a:p>
        </p:txBody>
      </p:sp>
    </p:spTree>
    <p:extLst>
      <p:ext uri="{BB962C8B-B14F-4D97-AF65-F5344CB8AC3E}">
        <p14:creationId xmlns:p14="http://schemas.microsoft.com/office/powerpoint/2010/main" val="1028904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201989" y="169864"/>
            <a:ext cx="4649543" cy="46166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CELLEN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kunnen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/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moeten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STERVEN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3552" y="1196753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Proefje </a:t>
            </a:r>
          </a:p>
          <a:p>
            <a:pPr algn="l"/>
            <a:endParaRPr lang="nl-BE" sz="28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1. Hoe groeien cellen ? Hoe kunnen we wijzigingen waarnemen in groeistadium waarnemen?</a:t>
            </a:r>
          </a:p>
          <a:p>
            <a:pPr algn="l"/>
            <a:endParaRPr lang="nl-BE" sz="28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2. Welke condities doen cellen sterven</a:t>
            </a:r>
            <a:r>
              <a:rPr lang="en-US" sz="2800" dirty="0">
                <a:solidFill>
                  <a:srgbClr val="1B2944"/>
                </a:solidFill>
                <a:latin typeface="Corbel" panose="020B0503020204020204" pitchFamily="34" charset="0"/>
              </a:rPr>
              <a:t> en hoe </a:t>
            </a:r>
            <a:r>
              <a:rPr lang="en-US" sz="2800" dirty="0" err="1">
                <a:solidFill>
                  <a:srgbClr val="1B2944"/>
                </a:solidFill>
                <a:latin typeface="Corbel" panose="020B0503020204020204" pitchFamily="34" charset="0"/>
              </a:rPr>
              <a:t>sterven</a:t>
            </a:r>
            <a:r>
              <a:rPr lang="en-US" sz="28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rgbClr val="1B2944"/>
                </a:solidFill>
                <a:latin typeface="Corbel" panose="020B0503020204020204" pitchFamily="34" charset="0"/>
              </a:rPr>
              <a:t>ze</a:t>
            </a:r>
            <a:r>
              <a:rPr lang="en-US" sz="2800" dirty="0">
                <a:solidFill>
                  <a:srgbClr val="1B2944"/>
                </a:solidFill>
                <a:latin typeface="Corbel" panose="020B0503020204020204" pitchFamily="34" charset="0"/>
              </a:rPr>
              <a:t>?</a:t>
            </a:r>
          </a:p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Apoptosis </a:t>
            </a:r>
          </a:p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Necrosis </a:t>
            </a:r>
          </a:p>
        </p:txBody>
      </p:sp>
    </p:spTree>
    <p:extLst>
      <p:ext uri="{BB962C8B-B14F-4D97-AF65-F5344CB8AC3E}">
        <p14:creationId xmlns:p14="http://schemas.microsoft.com/office/powerpoint/2010/main" val="148917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/>
          <p:cNvSpPr>
            <a:spLocks noChangeArrowheads="1"/>
          </p:cNvSpPr>
          <p:nvPr/>
        </p:nvSpPr>
        <p:spPr bwMode="auto">
          <a:xfrm>
            <a:off x="6756128" y="4316115"/>
            <a:ext cx="2373313" cy="453529"/>
          </a:xfrm>
          <a:prstGeom prst="roundRect">
            <a:avLst>
              <a:gd name="adj" fmla="val 16667"/>
            </a:avLst>
          </a:prstGeom>
          <a:solidFill>
            <a:srgbClr val="42B7BA"/>
          </a:solidFill>
          <a:ln w="25400">
            <a:noFill/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nl-BE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5"/>
          <p:cNvSpPr>
            <a:spLocks noChangeArrowheads="1"/>
          </p:cNvSpPr>
          <p:nvPr/>
        </p:nvSpPr>
        <p:spPr bwMode="auto">
          <a:xfrm>
            <a:off x="3076302" y="4330403"/>
            <a:ext cx="1187450" cy="453529"/>
          </a:xfrm>
          <a:prstGeom prst="roundRect">
            <a:avLst>
              <a:gd name="adj" fmla="val 16667"/>
            </a:avLst>
          </a:prstGeom>
          <a:solidFill>
            <a:srgbClr val="42B7BA"/>
          </a:solidFill>
          <a:ln w="25400">
            <a:noFill/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nl-BE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776" y="285751"/>
            <a:ext cx="8207375" cy="911002"/>
          </a:xfrm>
        </p:spPr>
        <p:txBody>
          <a:bodyPr>
            <a:normAutofit fontScale="90000"/>
          </a:bodyPr>
          <a:lstStyle/>
          <a:p>
            <a:r>
              <a:rPr lang="nl-BE" dirty="0"/>
              <a:t>LEVENSWETENSCHAPPEN</a:t>
            </a:r>
            <a:br>
              <a:rPr lang="nl-BE" dirty="0"/>
            </a:br>
            <a:r>
              <a:rPr lang="nl-BE" sz="2000" i="1" dirty="0"/>
              <a:t>Life Sciences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7569" y="1268761"/>
            <a:ext cx="792649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Studie van levende organismen</a:t>
            </a:r>
          </a:p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Bacteriën, gisten,schimmels,dieren en planten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Combinatie van biologie, chemie (scheikunde), geneeskunde, biotechnologie, bio-informatica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0457" y="4263498"/>
            <a:ext cx="2127505" cy="5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Infectieziektes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126071" y="4268456"/>
            <a:ext cx="1126014" cy="5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Kanker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16" y="5017790"/>
            <a:ext cx="24606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5100340"/>
            <a:ext cx="173196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079777" y="3585231"/>
            <a:ext cx="3998210" cy="5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Ons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onderzoek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= </a:t>
            </a:r>
            <a:r>
              <a:rPr lang="en-US" altLang="nl-BE" sz="2400" dirty="0" err="1">
                <a:solidFill>
                  <a:srgbClr val="42B7BA"/>
                </a:solidFill>
                <a:latin typeface="Corbel" panose="020B0503020204020204" pitchFamily="34" charset="0"/>
              </a:rPr>
              <a:t>bio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medisch</a:t>
            </a:r>
            <a:r>
              <a:rPr lang="en-US" altLang="nl-BE" sz="2400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endParaRPr lang="nl-BE" altLang="nl-BE" sz="2400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6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/>
      <p:bldP spid="7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3"/>
          <p:cNvSpPr txBox="1">
            <a:spLocks noChangeArrowheads="1"/>
          </p:cNvSpPr>
          <p:nvPr/>
        </p:nvSpPr>
        <p:spPr bwMode="auto">
          <a:xfrm>
            <a:off x="1717675" y="946150"/>
            <a:ext cx="1493838" cy="515938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nl-BE" sz="2400" b="1" dirty="0" err="1">
                <a:solidFill>
                  <a:srgbClr val="1B2944"/>
                </a:solidFill>
                <a:latin typeface="Corbel" panose="020B0503020204020204" pitchFamily="34" charset="0"/>
              </a:rPr>
              <a:t>microben</a:t>
            </a:r>
            <a:endParaRPr lang="en-US" altLang="nl-BE" sz="2400" b="1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8939" y="1544638"/>
            <a:ext cx="4182555" cy="11054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à"/>
              <a:defRPr/>
            </a:pP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te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klein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om met het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blote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oog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te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zien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25000"/>
              </a:lnSpc>
              <a:defRPr/>
            </a:pP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microscoop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nodig</a:t>
            </a:r>
            <a:endParaRPr lang="en-US" b="1" dirty="0">
              <a:solidFill>
                <a:srgbClr val="1B2944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à"/>
              <a:defRPr/>
            </a:pP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bestaan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uit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slechts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1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enkele</a:t>
            </a:r>
            <a:r>
              <a:rPr lang="en-US" b="1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cel</a:t>
            </a:r>
            <a:endParaRPr lang="nl-BE" b="1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6388" name="Text Box 13"/>
          <p:cNvSpPr txBox="1">
            <a:spLocks noChangeArrowheads="1"/>
          </p:cNvSpPr>
          <p:nvPr/>
        </p:nvSpPr>
        <p:spPr bwMode="auto">
          <a:xfrm>
            <a:off x="1997075" y="3225800"/>
            <a:ext cx="1438214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bacteriën</a:t>
            </a:r>
            <a:endParaRPr lang="en-US" altLang="en-US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1997075" y="5634039"/>
            <a:ext cx="1276311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nl-BE" sz="2400" b="1" dirty="0" err="1">
                <a:solidFill>
                  <a:srgbClr val="1B2944"/>
                </a:solidFill>
                <a:latin typeface="Corbel" panose="020B0503020204020204" pitchFamily="34" charset="0"/>
              </a:rPr>
              <a:t>virussen</a:t>
            </a:r>
            <a:endParaRPr lang="en-US" altLang="nl-BE" sz="2400" b="1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774" y="3243263"/>
            <a:ext cx="7086017" cy="1297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 typeface="Wingdings" pitchFamily="2" charset="2"/>
              <a:buChar char="à"/>
            </a:pP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kunnen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op </a:t>
            </a: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zichzelf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leven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, </a:t>
            </a: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delen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elke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20 </a:t>
            </a: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minuten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in 2	</a:t>
            </a:r>
            <a:endParaRPr lang="en-US" altLang="en-US" sz="800" b="0" dirty="0">
              <a:solidFill>
                <a:srgbClr val="1B2944"/>
              </a:solidFill>
              <a:latin typeface="Corbel" panose="020B0503020204020204" pitchFamily="34" charset="0"/>
              <a:sym typeface="Wingdings" pitchFamily="2" charset="2"/>
            </a:endParaRPr>
          </a:p>
          <a:p>
            <a:pPr eaLnBrk="1" hangingPunct="1">
              <a:lnSpc>
                <a:spcPct val="125000"/>
              </a:lnSpc>
              <a:buFont typeface="Wingdings" pitchFamily="2" charset="2"/>
              <a:buChar char="à"/>
            </a:pP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Kan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je </a:t>
            </a: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doden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met </a:t>
            </a:r>
            <a:r>
              <a:rPr lang="en-US" altLang="en-US" sz="1600" b="0" u="sng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antibiotica</a:t>
            </a:r>
            <a:endParaRPr lang="en-US" altLang="en-US" sz="1600" b="0" u="sng" dirty="0">
              <a:solidFill>
                <a:srgbClr val="1B2944"/>
              </a:solidFill>
              <a:latin typeface="Corbel" panose="020B0503020204020204" pitchFamily="34" charset="0"/>
              <a:sym typeface="Wingdings" pitchFamily="2" charset="2"/>
            </a:endParaRPr>
          </a:p>
          <a:p>
            <a:pPr eaLnBrk="1" hangingPunct="1">
              <a:lnSpc>
                <a:spcPct val="125000"/>
              </a:lnSpc>
              <a:buFont typeface="Wingdings" pitchFamily="2" charset="2"/>
              <a:buChar char="à"/>
            </a:pP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veroorzaken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en-US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bijvoorbeeld</a:t>
            </a: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en-US" sz="1600" dirty="0" err="1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ontstoken</a:t>
            </a:r>
            <a:r>
              <a:rPr lang="en-US" altLang="en-US" sz="1600" dirty="0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en-US" sz="1600" dirty="0" err="1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wonden</a:t>
            </a:r>
            <a:r>
              <a:rPr lang="en-US" altLang="en-US" sz="1600" dirty="0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, </a:t>
            </a:r>
            <a:r>
              <a:rPr lang="en-US" altLang="en-US" sz="1600" dirty="0" err="1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diarree</a:t>
            </a:r>
            <a:r>
              <a:rPr lang="en-US" altLang="en-US" sz="1600" dirty="0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, </a:t>
            </a:r>
            <a:r>
              <a:rPr lang="en-US" altLang="en-US" sz="1600" dirty="0" err="1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oor</a:t>
            </a:r>
            <a:r>
              <a:rPr lang="en-US" altLang="en-US" sz="1600" dirty="0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- of </a:t>
            </a:r>
            <a:r>
              <a:rPr lang="en-US" altLang="en-US" sz="1600" dirty="0" err="1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tandontsteking</a:t>
            </a:r>
            <a:r>
              <a:rPr lang="en-US" altLang="en-US" sz="1600" dirty="0">
                <a:solidFill>
                  <a:srgbClr val="42B7BA"/>
                </a:solidFill>
                <a:latin typeface="Corbel" panose="020B0503020204020204" pitchFamily="34" charset="0"/>
                <a:sym typeface="Wingdings" pitchFamily="2" charset="2"/>
              </a:rPr>
              <a:t>, pest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001" y="5757864"/>
            <a:ext cx="5459508" cy="13006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à"/>
              <a:defRPr/>
            </a:pP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kunnen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enkel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overleven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in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een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andere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cel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(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mens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/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dier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/plant)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à"/>
              <a:defRPr/>
            </a:pP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kan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je NIET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doden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met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antibiotica</a:t>
            </a:r>
            <a:endParaRPr lang="en-US" sz="1600" dirty="0">
              <a:solidFill>
                <a:srgbClr val="1B2944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à"/>
              <a:defRPr/>
            </a:pP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veroorzaken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bijvoorbeeld</a:t>
            </a:r>
            <a:r>
              <a:rPr lang="en-US" sz="1600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42B7BA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verkoudheid</a:t>
            </a:r>
            <a:r>
              <a:rPr lang="en-US" sz="1600" dirty="0">
                <a:solidFill>
                  <a:srgbClr val="42B7BA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42B7BA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griep</a:t>
            </a:r>
            <a:r>
              <a:rPr lang="en-US" sz="1600" dirty="0">
                <a:solidFill>
                  <a:srgbClr val="42B7BA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, AIDS</a:t>
            </a:r>
          </a:p>
          <a:p>
            <a:pPr>
              <a:lnSpc>
                <a:spcPct val="125000"/>
              </a:lnSpc>
              <a:defRPr/>
            </a:pPr>
            <a:endParaRPr lang="en-US" sz="1600" dirty="0">
              <a:solidFill>
                <a:srgbClr val="000000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pic>
        <p:nvPicPr>
          <p:cNvPr id="665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242296"/>
            <a:ext cx="27813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13189" y="4389438"/>
            <a:ext cx="4705134" cy="99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en-US" altLang="en-US" sz="1600" b="0" dirty="0">
              <a:solidFill>
                <a:srgbClr val="1B2944"/>
              </a:solidFill>
              <a:latin typeface="Corbel" panose="020B0503020204020204" pitchFamily="34" charset="0"/>
              <a:sym typeface="Wingdings" pitchFamily="2" charset="2"/>
            </a:endParaRPr>
          </a:p>
          <a:p>
            <a:pPr eaLnBrk="1" hangingPunct="1">
              <a:lnSpc>
                <a:spcPct val="125000"/>
              </a:lnSpc>
              <a:buFont typeface="Wingdings" pitchFamily="2" charset="2"/>
              <a:buChar char="à"/>
            </a:pP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Ook </a:t>
            </a:r>
            <a:r>
              <a:rPr lang="ja-JP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“</a:t>
            </a:r>
            <a:r>
              <a:rPr lang="en-US" altLang="ja-JP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goede</a:t>
            </a:r>
            <a:r>
              <a:rPr lang="ja-JP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”</a:t>
            </a:r>
            <a:r>
              <a:rPr lang="en-US" altLang="ja-JP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ja-JP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bacteriën</a:t>
            </a:r>
            <a:r>
              <a:rPr lang="en-US" altLang="ja-JP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ja-JP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bestaan</a:t>
            </a:r>
            <a:r>
              <a:rPr lang="en-US" altLang="ja-JP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!  </a:t>
            </a:r>
            <a:r>
              <a:rPr lang="en-US" altLang="ja-JP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speeksel</a:t>
            </a:r>
            <a:r>
              <a:rPr lang="en-US" altLang="ja-JP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, </a:t>
            </a:r>
            <a:r>
              <a:rPr lang="en-US" altLang="ja-JP" sz="1600" b="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darm</a:t>
            </a:r>
            <a:endParaRPr lang="en-US" altLang="ja-JP" sz="1600" b="0" dirty="0">
              <a:solidFill>
                <a:srgbClr val="1B2944"/>
              </a:solidFill>
              <a:latin typeface="Corbel" panose="020B0503020204020204" pitchFamily="34" charset="0"/>
              <a:sym typeface="Wingdings" pitchFamily="2" charset="2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en-US" sz="1600" b="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     </a:t>
            </a:r>
            <a:endParaRPr lang="nl-BE" altLang="en-US" sz="1600" b="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66570" name="Rounded Rectangle 10"/>
          <p:cNvSpPr>
            <a:spLocks noChangeArrowheads="1"/>
          </p:cNvSpPr>
          <p:nvPr/>
        </p:nvSpPr>
        <p:spPr bwMode="auto">
          <a:xfrm>
            <a:off x="3984625" y="88901"/>
            <a:ext cx="2535238" cy="453529"/>
          </a:xfrm>
          <a:prstGeom prst="roundRect">
            <a:avLst>
              <a:gd name="adj" fmla="val 16667"/>
            </a:avLst>
          </a:prstGeom>
          <a:solidFill>
            <a:srgbClr val="42B7BA"/>
          </a:solidFill>
          <a:ln w="25400">
            <a:noFill/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en-US" sz="1800">
              <a:solidFill>
                <a:srgbClr val="000000"/>
              </a:solidFill>
            </a:endParaRP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6250" y="1680652"/>
            <a:ext cx="966720" cy="1073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569" name="Text Box 13"/>
          <p:cNvSpPr txBox="1">
            <a:spLocks noChangeArrowheads="1"/>
          </p:cNvSpPr>
          <p:nvPr/>
        </p:nvSpPr>
        <p:spPr bwMode="auto">
          <a:xfrm>
            <a:off x="4209130" y="36284"/>
            <a:ext cx="2127505" cy="5198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Infectieziektes</a:t>
            </a:r>
            <a:endParaRPr lang="en-US" altLang="en-US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3" grpId="0"/>
      <p:bldP spid="16388" grpId="0" animBg="1"/>
      <p:bldP spid="16389" grpId="0" animBg="1"/>
      <p:bldP spid="6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1903414" y="3824957"/>
            <a:ext cx="8764587" cy="977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defRPr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*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meer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bacteriën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in 1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mond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dan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mensen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op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aarde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  <a:sym typeface="Wingdings" pitchFamily="2" charset="2"/>
            </a:endParaRPr>
          </a:p>
          <a:p>
            <a:pPr eaLnBrk="1" hangingPunct="1">
              <a:lnSpc>
                <a:spcPct val="125000"/>
              </a:lnSpc>
              <a:defRPr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						</a:t>
            </a:r>
            <a:r>
              <a:rPr lang="en-US" altLang="nl-BE" sz="2400" b="0" dirty="0">
                <a:solidFill>
                  <a:srgbClr val="42B7BA"/>
                </a:solidFill>
                <a:latin typeface="Corbel" panose="020B0503020204020204" pitchFamily="34" charset="0"/>
              </a:rPr>
              <a:t>(</a:t>
            </a:r>
            <a:r>
              <a:rPr lang="en-US" altLang="nl-BE" sz="2400" b="0" dirty="0" err="1">
                <a:solidFill>
                  <a:srgbClr val="42B7BA"/>
                </a:solidFill>
                <a:latin typeface="Corbel" panose="020B0503020204020204" pitchFamily="34" charset="0"/>
              </a:rPr>
              <a:t>meer</a:t>
            </a:r>
            <a:r>
              <a:rPr lang="en-US" altLang="nl-BE" sz="2400" b="0" dirty="0">
                <a:solidFill>
                  <a:srgbClr val="42B7BA"/>
                </a:solidFill>
                <a:latin typeface="Corbel" panose="020B0503020204020204" pitchFamily="34" charset="0"/>
              </a:rPr>
              <a:t> dan 7 </a:t>
            </a:r>
            <a:r>
              <a:rPr lang="en-US" altLang="nl-BE" sz="2400" b="0" dirty="0" err="1">
                <a:solidFill>
                  <a:srgbClr val="42B7BA"/>
                </a:solidFill>
                <a:latin typeface="Corbel" panose="020B0503020204020204" pitchFamily="34" charset="0"/>
              </a:rPr>
              <a:t>miljard</a:t>
            </a:r>
            <a:r>
              <a:rPr lang="en-US" altLang="nl-BE" sz="2400" b="0" dirty="0">
                <a:solidFill>
                  <a:srgbClr val="42B7BA"/>
                </a:solidFill>
                <a:latin typeface="Corbel" panose="020B0503020204020204" pitchFamily="34" charset="0"/>
              </a:rPr>
              <a:t>)</a:t>
            </a:r>
            <a:endParaRPr lang="nl-BE" altLang="nl-BE" sz="2400" b="0" dirty="0">
              <a:solidFill>
                <a:srgbClr val="42B7BA"/>
              </a:solidFill>
              <a:latin typeface="Corbel" panose="020B0503020204020204" pitchFamily="34" charset="0"/>
            </a:endParaRP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1935164" y="1256383"/>
            <a:ext cx="5345502" cy="51982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defRPr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*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Grootte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lichaamscel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&gt;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bacterie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&gt; virus</a:t>
            </a:r>
            <a:endParaRPr lang="nl-BE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98650" y="5001296"/>
            <a:ext cx="8764588" cy="515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defRPr/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*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meer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bacteriën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op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een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keukensnijplank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dan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 op WC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  <a:sym typeface="Wingdings" pitchFamily="2" charset="2"/>
              </a:rPr>
              <a:t>bril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  <a:sym typeface="Wingdings" pitchFamily="2" charset="2"/>
            </a:endParaRPr>
          </a:p>
        </p:txBody>
      </p:sp>
      <p:pic>
        <p:nvPicPr>
          <p:cNvPr id="51207" name="Picture 6" descr="http://pathmicro.med.sc.edu/mhunt/vir-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1729457"/>
            <a:ext cx="2635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1745332"/>
            <a:ext cx="11557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165173" y="228339"/>
            <a:ext cx="3406385" cy="492617"/>
          </a:xfrm>
          <a:prstGeom prst="roundRect">
            <a:avLst>
              <a:gd name="adj" fmla="val 16667"/>
            </a:avLst>
          </a:prstGeom>
          <a:solidFill>
            <a:srgbClr val="42B7BA"/>
          </a:solidFill>
          <a:ln w="25400">
            <a:noFill/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nl-NL" altLang="nl-BE" sz="2000" dirty="0">
                <a:solidFill>
                  <a:srgbClr val="1B2944"/>
                </a:solidFill>
                <a:latin typeface="Corbel" panose="020B0503020204020204" pitchFamily="34" charset="0"/>
              </a:rPr>
              <a:t>  WEETJES over </a:t>
            </a:r>
            <a:r>
              <a:rPr lang="nl-NL" altLang="nl-BE" sz="2000" dirty="0">
                <a:solidFill>
                  <a:schemeClr val="bg1"/>
                </a:solidFill>
                <a:latin typeface="Corbel" panose="020B0503020204020204" pitchFamily="34" charset="0"/>
              </a:rPr>
              <a:t>microben</a:t>
            </a:r>
            <a:endParaRPr lang="nl-BE" alt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24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3"/>
          <p:cNvSpPr txBox="1">
            <a:spLocks noChangeArrowheads="1"/>
          </p:cNvSpPr>
          <p:nvPr/>
        </p:nvSpPr>
        <p:spPr bwMode="auto">
          <a:xfrm>
            <a:off x="3963653" y="296864"/>
            <a:ext cx="4264694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Hoe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herken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 je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een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ontsteking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 ?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6563"/>
            <a:ext cx="1827213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eren 6"/>
          <p:cNvGrpSpPr>
            <a:grpSpLocks/>
          </p:cNvGrpSpPr>
          <p:nvPr/>
        </p:nvGrpSpPr>
        <p:grpSpPr bwMode="auto">
          <a:xfrm>
            <a:off x="2728375" y="958850"/>
            <a:ext cx="6677564" cy="5094645"/>
            <a:chOff x="1206613" y="958850"/>
            <a:chExt cx="6965869" cy="5094645"/>
          </a:xfrm>
          <a:solidFill>
            <a:srgbClr val="E50000"/>
          </a:solidFill>
        </p:grpSpPr>
        <p:grpSp>
          <p:nvGrpSpPr>
            <p:cNvPr id="46091" name="Groeperen 5"/>
            <p:cNvGrpSpPr>
              <a:grpSpLocks/>
            </p:cNvGrpSpPr>
            <p:nvPr/>
          </p:nvGrpSpPr>
          <p:grpSpPr bwMode="auto">
            <a:xfrm>
              <a:off x="1228633" y="958850"/>
              <a:ext cx="6943849" cy="4392998"/>
              <a:chOff x="1228633" y="958850"/>
              <a:chExt cx="6943849" cy="4392998"/>
            </a:xfrm>
            <a:grpFill/>
          </p:grpSpPr>
          <p:pic>
            <p:nvPicPr>
              <p:cNvPr id="46093" name="Afbeelding 3" descr="signsofinflammation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344" b="15789"/>
              <a:stretch/>
            </p:blipFill>
            <p:spPr bwMode="auto">
              <a:xfrm>
                <a:off x="1228633" y="1642884"/>
                <a:ext cx="6943849" cy="37089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094" name="Groeperen 4"/>
              <p:cNvGrpSpPr>
                <a:grpSpLocks/>
              </p:cNvGrpSpPr>
              <p:nvPr/>
            </p:nvGrpSpPr>
            <p:grpSpPr bwMode="auto">
              <a:xfrm>
                <a:off x="3562350" y="958850"/>
                <a:ext cx="3146425" cy="1646569"/>
                <a:chOff x="3562350" y="958850"/>
                <a:chExt cx="3146425" cy="1646569"/>
              </a:xfrm>
              <a:grpFill/>
            </p:grpSpPr>
            <p:cxnSp>
              <p:nvCxnSpPr>
                <p:cNvPr id="46095" name="Straight Arrow Connector 2"/>
                <p:cNvCxnSpPr>
                  <a:cxnSpLocks noChangeShapeType="1"/>
                </p:cNvCxnSpPr>
                <p:nvPr/>
              </p:nvCxnSpPr>
              <p:spPr bwMode="auto">
                <a:xfrm flipH="1">
                  <a:off x="3562350" y="958850"/>
                  <a:ext cx="677863" cy="1408396"/>
                </a:xfrm>
                <a:prstGeom prst="straightConnector1">
                  <a:avLst/>
                </a:prstGeom>
                <a:grpFill/>
                <a:ln w="25400">
                  <a:solidFill>
                    <a:srgbClr val="C0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46096" name="Straight Arrow Connector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3800475" y="958850"/>
                  <a:ext cx="439738" cy="1646569"/>
                </a:xfrm>
                <a:prstGeom prst="straightConnector1">
                  <a:avLst/>
                </a:prstGeom>
                <a:grpFill/>
                <a:ln w="25400">
                  <a:solidFill>
                    <a:srgbClr val="C0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46097" name="Straight Arrow Connector 12"/>
                <p:cNvCxnSpPr>
                  <a:cxnSpLocks noChangeShapeType="1"/>
                </p:cNvCxnSpPr>
                <p:nvPr/>
              </p:nvCxnSpPr>
              <p:spPr bwMode="auto">
                <a:xfrm>
                  <a:off x="4619625" y="958850"/>
                  <a:ext cx="487363" cy="1390930"/>
                </a:xfrm>
                <a:prstGeom prst="straightConnector1">
                  <a:avLst/>
                </a:prstGeom>
                <a:grpFill/>
                <a:ln w="25400">
                  <a:solidFill>
                    <a:srgbClr val="C0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46098" name="Straight Arrow Connector 15"/>
                <p:cNvCxnSpPr>
                  <a:cxnSpLocks noChangeShapeType="1"/>
                </p:cNvCxnSpPr>
                <p:nvPr/>
              </p:nvCxnSpPr>
              <p:spPr bwMode="auto">
                <a:xfrm>
                  <a:off x="5035550" y="958850"/>
                  <a:ext cx="1673225" cy="1390930"/>
                </a:xfrm>
                <a:prstGeom prst="straightConnector1">
                  <a:avLst/>
                </a:prstGeom>
                <a:grpFill/>
                <a:ln w="25400">
                  <a:solidFill>
                    <a:srgbClr val="C0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sp>
          <p:nvSpPr>
            <p:cNvPr id="46092" name="Text Box 13"/>
            <p:cNvSpPr txBox="1">
              <a:spLocks noChangeArrowheads="1"/>
            </p:cNvSpPr>
            <p:nvPr/>
          </p:nvSpPr>
          <p:spPr bwMode="auto">
            <a:xfrm>
              <a:off x="1206613" y="5294313"/>
              <a:ext cx="1242789" cy="75918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lnSpc>
                  <a:spcPct val="125000"/>
                </a:lnSpc>
                <a:defRPr/>
              </a:pPr>
              <a:r>
                <a:rPr lang="en-US" dirty="0" err="1">
                  <a:solidFill>
                    <a:srgbClr val="42B7BA"/>
                  </a:solidFill>
                  <a:latin typeface="Corbel" panose="020B0503020204020204" pitchFamily="34" charset="0"/>
                </a:rPr>
                <a:t>bacteriën</a:t>
              </a:r>
              <a:r>
                <a:rPr lang="en-US" dirty="0">
                  <a:solidFill>
                    <a:srgbClr val="42B7BA"/>
                  </a:solidFill>
                  <a:latin typeface="Corbel" panose="020B0503020204020204" pitchFamily="34" charset="0"/>
                </a:rPr>
                <a:t>/</a:t>
              </a:r>
            </a:p>
            <a:p>
              <a:pPr algn="ctr" eaLnBrk="1" hangingPunct="1">
                <a:lnSpc>
                  <a:spcPct val="125000"/>
                </a:lnSpc>
                <a:defRPr/>
              </a:pPr>
              <a:r>
                <a:rPr lang="en-US" dirty="0" err="1">
                  <a:solidFill>
                    <a:srgbClr val="42B7BA"/>
                  </a:solidFill>
                  <a:latin typeface="Corbel" panose="020B0503020204020204" pitchFamily="34" charset="0"/>
                </a:rPr>
                <a:t>wonde</a:t>
              </a:r>
              <a:endParaRPr lang="en-US" dirty="0">
                <a:solidFill>
                  <a:srgbClr val="42B7BA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4244976" y="5332414"/>
            <a:ext cx="1527175" cy="784225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roodheid</a:t>
            </a:r>
            <a:r>
              <a:rPr lang="en-US" altLang="en-US" sz="1800" dirty="0">
                <a:solidFill>
                  <a:srgbClr val="1B2944"/>
                </a:solidFill>
                <a:latin typeface="Corbel" panose="020B0503020204020204" pitchFamily="34" charset="0"/>
              </a:rPr>
              <a:t>,</a:t>
            </a: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warmte</a:t>
            </a:r>
            <a:endParaRPr lang="en-US" altLang="en-US" sz="1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6180367" y="5375276"/>
            <a:ext cx="1233030" cy="412934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verdikking</a:t>
            </a:r>
            <a:endParaRPr lang="en-US" altLang="en-US" sz="1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8128000" y="5349875"/>
            <a:ext cx="820738" cy="409920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pijn</a:t>
            </a:r>
            <a:endParaRPr lang="en-US" altLang="en-US" sz="1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grpSp>
        <p:nvGrpSpPr>
          <p:cNvPr id="67591" name="Group 3"/>
          <p:cNvGrpSpPr>
            <a:grpSpLocks/>
          </p:cNvGrpSpPr>
          <p:nvPr/>
        </p:nvGrpSpPr>
        <p:grpSpPr bwMode="auto">
          <a:xfrm>
            <a:off x="9405939" y="3745097"/>
            <a:ext cx="1450975" cy="2043113"/>
            <a:chOff x="7770397" y="4477407"/>
            <a:chExt cx="1451818" cy="2042718"/>
          </a:xfrm>
        </p:grpSpPr>
        <p:pic>
          <p:nvPicPr>
            <p:cNvPr id="67592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397" y="4477407"/>
              <a:ext cx="1357838" cy="2036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3" name="TextBox 2"/>
            <p:cNvSpPr txBox="1">
              <a:spLocks noChangeArrowheads="1"/>
            </p:cNvSpPr>
            <p:nvPr/>
          </p:nvSpPr>
          <p:spPr bwMode="auto">
            <a:xfrm>
              <a:off x="7774383" y="5966127"/>
              <a:ext cx="144783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en-US" sz="1200">
                  <a:solidFill>
                    <a:srgbClr val="000000"/>
                  </a:solidFill>
                </a:rPr>
                <a:t>Celsus, 1e eeuw </a:t>
              </a:r>
            </a:p>
            <a:p>
              <a:pPr algn="ctr" eaLnBrk="1" hangingPunct="1">
                <a:lnSpc>
                  <a:spcPct val="125000"/>
                </a:lnSpc>
              </a:pPr>
              <a:r>
                <a:rPr lang="en-US" altLang="en-US" sz="1200">
                  <a:solidFill>
                    <a:srgbClr val="000000"/>
                  </a:solidFill>
                </a:rPr>
                <a:t>vóór Christus</a:t>
              </a:r>
              <a:endParaRPr lang="nl-BE" altLang="en-US" sz="12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65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 animBg="1"/>
      <p:bldP spid="1229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3"/>
          <p:cNvSpPr txBox="1">
            <a:spLocks noChangeArrowheads="1"/>
          </p:cNvSpPr>
          <p:nvPr/>
        </p:nvSpPr>
        <p:spPr bwMode="auto">
          <a:xfrm>
            <a:off x="4366808" y="279401"/>
            <a:ext cx="3458383" cy="144315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Ontsteking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voorkomen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?</a:t>
            </a:r>
          </a:p>
          <a:p>
            <a:pPr algn="ctr" eaLnBrk="1" hangingPunct="1">
              <a:lnSpc>
                <a:spcPct val="125000"/>
              </a:lnSpc>
            </a:pP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  <a:sym typeface="Symbol" pitchFamily="18" charset="2"/>
              </a:rPr>
              <a:t></a:t>
            </a:r>
          </a:p>
          <a:p>
            <a:pPr algn="ctr" eaLnBrk="1" hangingPunct="1">
              <a:lnSpc>
                <a:spcPct val="125000"/>
              </a:lnSpc>
            </a:pP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  <a:sym typeface="Symbol" pitchFamily="18" charset="2"/>
              </a:rPr>
              <a:t>Bacterie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  <a:sym typeface="Symbol" pitchFamily="18" charset="2"/>
              </a:rPr>
              <a:t>/virus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  <a:sym typeface="Symbol" pitchFamily="18" charset="2"/>
              </a:rPr>
              <a:t>doden</a:t>
            </a:r>
            <a:endParaRPr lang="en-US" altLang="en-US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1" y="2697163"/>
            <a:ext cx="7721345" cy="2144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defRPr/>
            </a:pPr>
            <a:endParaRPr lang="en-US" b="1" dirty="0">
              <a:solidFill>
                <a:srgbClr val="000000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à"/>
              <a:defRPr/>
            </a:pPr>
            <a:r>
              <a:rPr lang="en-US" b="1" u="sng" dirty="0" err="1">
                <a:solidFill>
                  <a:srgbClr val="42B7BA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Ontsmetten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*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lichaam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materiaal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: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zeep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, alcohol,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ontsmettingsmiddel</a:t>
            </a:r>
            <a:endParaRPr lang="en-US" dirty="0">
              <a:solidFill>
                <a:srgbClr val="1B2944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lvl="1">
              <a:lnSpc>
                <a:spcPct val="125000"/>
              </a:lnSpc>
              <a:defRPr/>
            </a:pP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		*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voedsel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	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verhitten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;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koel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bewaren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(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melk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bvb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				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koken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: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ei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drinkwater</a:t>
            </a:r>
            <a:endParaRPr lang="en-US" dirty="0">
              <a:solidFill>
                <a:srgbClr val="1B2944"/>
              </a:solidFill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lvl="1">
              <a:lnSpc>
                <a:spcPct val="125000"/>
              </a:lnSpc>
              <a:defRPr/>
            </a:pP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				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bakken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: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vlees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(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zeker</a:t>
            </a:r>
            <a:r>
              <a:rPr lang="en-US" dirty="0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kip </a:t>
            </a:r>
            <a:r>
              <a:rPr lang="en-US" dirty="0" err="1">
                <a:solidFill>
                  <a:srgbClr val="1B2944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doorbakken</a:t>
            </a:r>
            <a:r>
              <a:rPr lang="en-US" dirty="0">
                <a:solidFill>
                  <a:srgbClr val="00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25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		</a:t>
            </a:r>
            <a:endParaRPr lang="nl-BE" b="1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41475" y="1643064"/>
            <a:ext cx="8978900" cy="1404937"/>
            <a:chOff x="116725" y="1643028"/>
            <a:chExt cx="8979148" cy="1405319"/>
          </a:xfrm>
        </p:grpSpPr>
        <p:sp>
          <p:nvSpPr>
            <p:cNvPr id="68618" name="TextBox 2"/>
            <p:cNvSpPr txBox="1">
              <a:spLocks noChangeArrowheads="1"/>
            </p:cNvSpPr>
            <p:nvPr/>
          </p:nvSpPr>
          <p:spPr bwMode="auto">
            <a:xfrm>
              <a:off x="116725" y="2111627"/>
              <a:ext cx="6208922" cy="4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Wingdings" pitchFamily="2" charset="2"/>
                <a:buChar char="à"/>
              </a:pPr>
              <a:r>
                <a:rPr lang="en-US" altLang="en-US" sz="1800" u="sng" dirty="0" err="1">
                  <a:solidFill>
                    <a:srgbClr val="42B7BA"/>
                  </a:solidFill>
                  <a:latin typeface="Corbel" panose="020B0503020204020204" pitchFamily="34" charset="0"/>
                  <a:sym typeface="Wingdings" pitchFamily="2" charset="2"/>
                </a:rPr>
                <a:t>Hygiëne</a:t>
              </a:r>
              <a:r>
                <a:rPr lang="en-US" altLang="en-US" sz="1800" dirty="0">
                  <a:solidFill>
                    <a:srgbClr val="42B7BA"/>
                  </a:solidFill>
                  <a:latin typeface="Corbel" panose="020B0503020204020204" pitchFamily="34" charset="0"/>
                  <a:sym typeface="Wingdings" pitchFamily="2" charset="2"/>
                </a:rPr>
                <a:t> </a:t>
              </a:r>
              <a:r>
                <a:rPr lang="en-US" altLang="en-US" sz="1800" dirty="0">
                  <a:solidFill>
                    <a:srgbClr val="000000"/>
                  </a:solidFill>
                  <a:latin typeface="Corbel" panose="020B0503020204020204" pitchFamily="34" charset="0"/>
                  <a:sym typeface="Wingdings" pitchFamily="2" charset="2"/>
                </a:rPr>
                <a:t> 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 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handen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 en 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bestek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/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materiaal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 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wassen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, met 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zeep</a:t>
              </a:r>
              <a:endParaRPr lang="nl-BE" altLang="en-US" sz="1800" b="0" dirty="0">
                <a:solidFill>
                  <a:srgbClr val="1B2944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6861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816" y="1643028"/>
              <a:ext cx="2142057" cy="1405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631950" y="4791076"/>
            <a:ext cx="6845300" cy="938213"/>
            <a:chOff x="108705" y="4790764"/>
            <a:chExt cx="6845111" cy="937971"/>
          </a:xfrm>
        </p:grpSpPr>
        <p:sp>
          <p:nvSpPr>
            <p:cNvPr id="68616" name="TextBox 5"/>
            <p:cNvSpPr txBox="1">
              <a:spLocks noChangeArrowheads="1"/>
            </p:cNvSpPr>
            <p:nvPr/>
          </p:nvSpPr>
          <p:spPr bwMode="auto">
            <a:xfrm>
              <a:off x="108705" y="5055335"/>
              <a:ext cx="4460842" cy="41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  <a:buFont typeface="Wingdings" pitchFamily="2" charset="2"/>
                <a:buChar char="à"/>
              </a:pPr>
              <a:r>
                <a:rPr lang="en-US" altLang="en-US" sz="1800" u="sng" dirty="0">
                  <a:solidFill>
                    <a:srgbClr val="42B7BA"/>
                  </a:solidFill>
                  <a:latin typeface="Corbel" panose="020B0503020204020204" pitchFamily="34" charset="0"/>
                  <a:sym typeface="Wingdings" pitchFamily="2" charset="2"/>
                </a:rPr>
                <a:t>ANTIBIOTICA</a:t>
              </a:r>
              <a:r>
                <a:rPr lang="en-US" altLang="en-US" sz="1800" dirty="0">
                  <a:solidFill>
                    <a:srgbClr val="009900"/>
                  </a:solidFill>
                  <a:latin typeface="Corbel" panose="020B0503020204020204" pitchFamily="34" charset="0"/>
                  <a:sym typeface="Wingdings" pitchFamily="2" charset="2"/>
                </a:rPr>
                <a:t> 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 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doodt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 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enkel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 </a:t>
              </a:r>
              <a:r>
                <a:rPr lang="en-US" altLang="en-US" sz="1800" b="0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bacteriën</a:t>
              </a:r>
              <a:r>
                <a:rPr lang="en-US" altLang="en-US" sz="1800" b="0" dirty="0">
                  <a:solidFill>
                    <a:srgbClr val="1B2944"/>
                  </a:solidFill>
                  <a:latin typeface="Corbel" panose="020B0503020204020204" pitchFamily="34" charset="0"/>
                  <a:sym typeface="Wingdings" pitchFamily="2" charset="2"/>
                </a:rPr>
                <a:t> </a:t>
              </a:r>
              <a:endParaRPr lang="nl-BE" altLang="en-US" sz="1800" b="0" dirty="0">
                <a:solidFill>
                  <a:srgbClr val="1B2944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686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446" y="4790764"/>
              <a:ext cx="1379370" cy="937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641475" y="5301651"/>
            <a:ext cx="8221940" cy="1428750"/>
            <a:chOff x="116727" y="5301760"/>
            <a:chExt cx="8222469" cy="1428750"/>
          </a:xfrm>
        </p:grpSpPr>
        <p:sp>
          <p:nvSpPr>
            <p:cNvPr id="7" name="TextBox 6"/>
            <p:cNvSpPr txBox="1"/>
            <p:nvPr/>
          </p:nvSpPr>
          <p:spPr>
            <a:xfrm>
              <a:off x="116727" y="5994509"/>
              <a:ext cx="6663600" cy="412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125000"/>
                </a:lnSpc>
                <a:buFont typeface="Wingdings" pitchFamily="2" charset="2"/>
                <a:buChar char="à"/>
                <a:defRPr/>
              </a:pPr>
              <a:r>
                <a:rPr lang="en-US" b="1" dirty="0" err="1">
                  <a:solidFill>
                    <a:srgbClr val="42B7BA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Gezonde</a:t>
              </a:r>
              <a:r>
                <a:rPr lang="en-US" b="1" dirty="0">
                  <a:solidFill>
                    <a:srgbClr val="42B7BA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 </a:t>
              </a:r>
              <a:r>
                <a:rPr lang="en-US" b="1" u="sng" dirty="0" err="1">
                  <a:solidFill>
                    <a:srgbClr val="42B7BA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witte</a:t>
              </a:r>
              <a:r>
                <a:rPr lang="en-US" b="1" u="sng" dirty="0">
                  <a:solidFill>
                    <a:srgbClr val="42B7BA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 </a:t>
              </a:r>
              <a:r>
                <a:rPr lang="en-US" b="1" u="sng" dirty="0" err="1">
                  <a:solidFill>
                    <a:srgbClr val="42B7BA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bloedcellen</a:t>
              </a:r>
              <a:r>
                <a:rPr lang="en-US" b="1" u="sng" dirty="0">
                  <a:solidFill>
                    <a:srgbClr val="42B7BA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 </a:t>
              </a:r>
              <a:r>
                <a:rPr lang="en-US" b="1" dirty="0" err="1">
                  <a:solidFill>
                    <a:srgbClr val="1B2944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hebben</a:t>
              </a:r>
              <a:r>
                <a:rPr lang="en-US" b="1" dirty="0">
                  <a:solidFill>
                    <a:srgbClr val="000000"/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1600" dirty="0">
                  <a:solidFill>
                    <a:srgbClr val="FFFFFF">
                      <a:lumMod val="50000"/>
                    </a:srgbClr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(AIDS = </a:t>
              </a:r>
              <a:r>
                <a:rPr lang="en-US" sz="1600" dirty="0" err="1">
                  <a:solidFill>
                    <a:srgbClr val="FFFFFF">
                      <a:lumMod val="50000"/>
                    </a:srgbClr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zieke</a:t>
              </a:r>
              <a:r>
                <a:rPr lang="en-US" sz="1600" dirty="0">
                  <a:solidFill>
                    <a:srgbClr val="FFFFFF">
                      <a:lumMod val="50000"/>
                    </a:srgbClr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1600" dirty="0" err="1">
                  <a:solidFill>
                    <a:srgbClr val="FFFFFF">
                      <a:lumMod val="50000"/>
                    </a:srgbClr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witte</a:t>
              </a:r>
              <a:r>
                <a:rPr lang="en-US" sz="1600" dirty="0">
                  <a:solidFill>
                    <a:srgbClr val="FFFFFF">
                      <a:lumMod val="50000"/>
                    </a:srgbClr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1600" dirty="0" err="1">
                  <a:solidFill>
                    <a:srgbClr val="FFFFFF">
                      <a:lumMod val="50000"/>
                    </a:srgbClr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bloedcellen</a:t>
              </a:r>
              <a:r>
                <a:rPr lang="en-US" dirty="0">
                  <a:solidFill>
                    <a:srgbClr val="FFFFFF">
                      <a:lumMod val="50000"/>
                    </a:srgbClr>
                  </a:solidFill>
                  <a:latin typeface="Corbel" panose="020B0503020204020204" pitchFamily="34" charset="0"/>
                  <a:sym typeface="Wingdings" panose="05000000000000000000" pitchFamily="2" charset="2"/>
                </a:rPr>
                <a:t>)</a:t>
              </a:r>
              <a:endParaRPr lang="nl-BE" dirty="0">
                <a:solidFill>
                  <a:srgbClr val="FFFFFF">
                    <a:lumMod val="50000"/>
                  </a:srgbClr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6861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446" y="5301760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3"/>
          <p:cNvSpPr txBox="1">
            <a:spLocks noChangeArrowheads="1"/>
          </p:cNvSpPr>
          <p:nvPr/>
        </p:nvSpPr>
        <p:spPr bwMode="auto">
          <a:xfrm>
            <a:off x="1716089" y="236539"/>
            <a:ext cx="7633821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Bespreking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proefje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 met de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bacteriële</a:t>
            </a:r>
            <a:r>
              <a:rPr lang="en-US" altLang="en-US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dirty="0" err="1">
                <a:solidFill>
                  <a:srgbClr val="1B2944"/>
                </a:solidFill>
                <a:latin typeface="Corbel" panose="020B0503020204020204" pitchFamily="34" charset="0"/>
              </a:rPr>
              <a:t>voedingsschaaltjes</a:t>
            </a:r>
            <a:endParaRPr lang="nl-BE" altLang="en-US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grpSp>
        <p:nvGrpSpPr>
          <p:cNvPr id="69634" name="Group 10"/>
          <p:cNvGrpSpPr>
            <a:grpSpLocks/>
          </p:cNvGrpSpPr>
          <p:nvPr/>
        </p:nvGrpSpPr>
        <p:grpSpPr bwMode="auto">
          <a:xfrm>
            <a:off x="2514601" y="1350963"/>
            <a:ext cx="1984375" cy="984250"/>
            <a:chOff x="280608" y="1845492"/>
            <a:chExt cx="2552701" cy="1199769"/>
          </a:xfrm>
        </p:grpSpPr>
        <p:sp>
          <p:nvSpPr>
            <p:cNvPr id="69668" name="Oval 7"/>
            <p:cNvSpPr>
              <a:spLocks noChangeArrowheads="1"/>
            </p:cNvSpPr>
            <p:nvPr/>
          </p:nvSpPr>
          <p:spPr bwMode="auto">
            <a:xfrm>
              <a:off x="324952" y="1949711"/>
              <a:ext cx="334163" cy="702645"/>
            </a:xfrm>
            <a:prstGeom prst="ellipse">
              <a:avLst/>
            </a:prstGeom>
            <a:solidFill>
              <a:srgbClr val="E6CC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BE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69669" name="Picture 2" descr="http://www.clker.com/cliparts/e/z/7/8/R/n/dcpa-petri-dish-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08" y="1845492"/>
              <a:ext cx="2552701" cy="119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35" name="TextBox 8"/>
          <p:cNvSpPr txBox="1">
            <a:spLocks noChangeArrowheads="1"/>
          </p:cNvSpPr>
          <p:nvPr/>
        </p:nvSpPr>
        <p:spPr bwMode="auto">
          <a:xfrm>
            <a:off x="1697038" y="906463"/>
            <a:ext cx="3135795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Schaaltjes</a:t>
            </a:r>
            <a:r>
              <a:rPr lang="en-US" altLang="en-US" sz="18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zonder</a:t>
            </a:r>
            <a:r>
              <a:rPr lang="en-US" altLang="en-US" sz="18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antibiotica</a:t>
            </a:r>
            <a:r>
              <a:rPr lang="en-US" altLang="en-US" sz="1800" dirty="0">
                <a:solidFill>
                  <a:srgbClr val="1B2944"/>
                </a:solidFill>
                <a:latin typeface="Corbel" panose="020B0503020204020204" pitchFamily="34" charset="0"/>
              </a:rPr>
              <a:t>:</a:t>
            </a:r>
            <a:endParaRPr lang="nl-BE" altLang="en-US" sz="1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69636" name="TextBox 9"/>
          <p:cNvSpPr txBox="1">
            <a:spLocks noChangeArrowheads="1"/>
          </p:cNvSpPr>
          <p:nvPr/>
        </p:nvSpPr>
        <p:spPr bwMode="auto">
          <a:xfrm>
            <a:off x="2670309" y="2366964"/>
            <a:ext cx="1580882" cy="6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Controle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</a:t>
            </a:r>
            <a:endParaRPr lang="en-US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niet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geopend</a:t>
            </a:r>
            <a:endParaRPr lang="nl-BE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grpSp>
        <p:nvGrpSpPr>
          <p:cNvPr id="69637" name="Group 11"/>
          <p:cNvGrpSpPr>
            <a:grpSpLocks/>
          </p:cNvGrpSpPr>
          <p:nvPr/>
        </p:nvGrpSpPr>
        <p:grpSpPr bwMode="auto">
          <a:xfrm>
            <a:off x="2439989" y="3095625"/>
            <a:ext cx="1984375" cy="984250"/>
            <a:chOff x="280608" y="1845492"/>
            <a:chExt cx="2552701" cy="1199769"/>
          </a:xfrm>
        </p:grpSpPr>
        <p:sp>
          <p:nvSpPr>
            <p:cNvPr id="69666" name="Oval 12"/>
            <p:cNvSpPr>
              <a:spLocks noChangeArrowheads="1"/>
            </p:cNvSpPr>
            <p:nvPr/>
          </p:nvSpPr>
          <p:spPr bwMode="auto">
            <a:xfrm>
              <a:off x="324952" y="1949711"/>
              <a:ext cx="334163" cy="702645"/>
            </a:xfrm>
            <a:prstGeom prst="ellipse">
              <a:avLst/>
            </a:prstGeom>
            <a:solidFill>
              <a:srgbClr val="E6CC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BE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69667" name="Picture 2" descr="http://www.clker.com/cliparts/e/z/7/8/R/n/dcpa-petri-dish-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08" y="1845492"/>
              <a:ext cx="2552701" cy="119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638" name="Group 14"/>
          <p:cNvGrpSpPr>
            <a:grpSpLocks/>
          </p:cNvGrpSpPr>
          <p:nvPr/>
        </p:nvGrpSpPr>
        <p:grpSpPr bwMode="auto">
          <a:xfrm>
            <a:off x="2419351" y="4848225"/>
            <a:ext cx="1984375" cy="985838"/>
            <a:chOff x="280608" y="1845492"/>
            <a:chExt cx="2552701" cy="1199769"/>
          </a:xfrm>
        </p:grpSpPr>
        <p:sp>
          <p:nvSpPr>
            <p:cNvPr id="69664" name="Oval 15"/>
            <p:cNvSpPr>
              <a:spLocks noChangeArrowheads="1"/>
            </p:cNvSpPr>
            <p:nvPr/>
          </p:nvSpPr>
          <p:spPr bwMode="auto">
            <a:xfrm>
              <a:off x="324952" y="1949711"/>
              <a:ext cx="334163" cy="701513"/>
            </a:xfrm>
            <a:prstGeom prst="ellipse">
              <a:avLst/>
            </a:prstGeom>
            <a:solidFill>
              <a:srgbClr val="E6CC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BE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69665" name="Picture 2" descr="http://www.clker.com/cliparts/e/z/7/8/R/n/dcpa-petri-dish-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08" y="1845492"/>
              <a:ext cx="2552701" cy="119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39" name="TextBox 17"/>
          <p:cNvSpPr txBox="1">
            <a:spLocks noChangeArrowheads="1"/>
          </p:cNvSpPr>
          <p:nvPr/>
        </p:nvSpPr>
        <p:spPr bwMode="auto">
          <a:xfrm>
            <a:off x="2494796" y="4199977"/>
            <a:ext cx="1928733" cy="6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Test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</a:t>
            </a:r>
            <a:endParaRPr lang="en-US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Handen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niet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gewassen</a:t>
            </a:r>
            <a:endParaRPr lang="nl-BE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69640" name="TextBox 18"/>
          <p:cNvSpPr txBox="1">
            <a:spLocks noChangeArrowheads="1"/>
          </p:cNvSpPr>
          <p:nvPr/>
        </p:nvSpPr>
        <p:spPr bwMode="auto">
          <a:xfrm>
            <a:off x="2030024" y="5800726"/>
            <a:ext cx="2870978" cy="8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Test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</a:t>
            </a:r>
            <a:endParaRPr lang="en-US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Handen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gewassen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met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ontsmettende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gel (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ziekenhuis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  <a:endParaRPr lang="nl-BE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grpSp>
        <p:nvGrpSpPr>
          <p:cNvPr id="69641" name="Group 19"/>
          <p:cNvGrpSpPr>
            <a:grpSpLocks/>
          </p:cNvGrpSpPr>
          <p:nvPr/>
        </p:nvGrpSpPr>
        <p:grpSpPr bwMode="auto">
          <a:xfrm>
            <a:off x="6937376" y="1350964"/>
            <a:ext cx="1984375" cy="985837"/>
            <a:chOff x="280608" y="1845492"/>
            <a:chExt cx="2552701" cy="1199769"/>
          </a:xfrm>
        </p:grpSpPr>
        <p:sp>
          <p:nvSpPr>
            <p:cNvPr id="69662" name="Oval 20"/>
            <p:cNvSpPr>
              <a:spLocks noChangeArrowheads="1"/>
            </p:cNvSpPr>
            <p:nvPr/>
          </p:nvSpPr>
          <p:spPr bwMode="auto">
            <a:xfrm>
              <a:off x="324952" y="1949711"/>
              <a:ext cx="334163" cy="701514"/>
            </a:xfrm>
            <a:prstGeom prst="ellipse">
              <a:avLst/>
            </a:prstGeom>
            <a:solidFill>
              <a:srgbClr val="E6CC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BE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69663" name="Picture 2" descr="http://www.clker.com/cliparts/e/z/7/8/R/n/dcpa-petri-dish-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08" y="1845492"/>
              <a:ext cx="2552701" cy="119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42" name="TextBox 22"/>
          <p:cNvSpPr txBox="1">
            <a:spLocks noChangeArrowheads="1"/>
          </p:cNvSpPr>
          <p:nvPr/>
        </p:nvSpPr>
        <p:spPr bwMode="auto">
          <a:xfrm>
            <a:off x="6119813" y="908050"/>
            <a:ext cx="2848857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Schaaltjes</a:t>
            </a:r>
            <a:r>
              <a:rPr lang="en-US" altLang="en-US" sz="1800" dirty="0">
                <a:solidFill>
                  <a:srgbClr val="1B2944"/>
                </a:solidFill>
                <a:latin typeface="Corbel" panose="020B0503020204020204" pitchFamily="34" charset="0"/>
              </a:rPr>
              <a:t> met </a:t>
            </a:r>
            <a:r>
              <a:rPr lang="en-US" altLang="en-US" sz="1800" dirty="0" err="1">
                <a:solidFill>
                  <a:srgbClr val="1B2944"/>
                </a:solidFill>
                <a:latin typeface="Corbel" panose="020B0503020204020204" pitchFamily="34" charset="0"/>
              </a:rPr>
              <a:t>antibiotica</a:t>
            </a:r>
            <a:r>
              <a:rPr lang="en-US" altLang="en-US" sz="1800" dirty="0">
                <a:solidFill>
                  <a:srgbClr val="1B2944"/>
                </a:solidFill>
                <a:latin typeface="Corbel" panose="020B0503020204020204" pitchFamily="34" charset="0"/>
              </a:rPr>
              <a:t>:</a:t>
            </a:r>
            <a:endParaRPr lang="nl-BE" altLang="en-US" sz="1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69643" name="TextBox 23"/>
          <p:cNvSpPr txBox="1">
            <a:spLocks noChangeArrowheads="1"/>
          </p:cNvSpPr>
          <p:nvPr/>
        </p:nvSpPr>
        <p:spPr bwMode="auto">
          <a:xfrm>
            <a:off x="7093084" y="2368550"/>
            <a:ext cx="1580882" cy="6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Controle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</a:t>
            </a:r>
            <a:endParaRPr lang="en-US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niet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geopend</a:t>
            </a:r>
            <a:endParaRPr lang="nl-BE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grpSp>
        <p:nvGrpSpPr>
          <p:cNvPr id="69644" name="Group 24"/>
          <p:cNvGrpSpPr>
            <a:grpSpLocks/>
          </p:cNvGrpSpPr>
          <p:nvPr/>
        </p:nvGrpSpPr>
        <p:grpSpPr bwMode="auto">
          <a:xfrm>
            <a:off x="6862764" y="3097213"/>
            <a:ext cx="1984375" cy="984250"/>
            <a:chOff x="280608" y="1845492"/>
            <a:chExt cx="2552701" cy="1199769"/>
          </a:xfrm>
        </p:grpSpPr>
        <p:sp>
          <p:nvSpPr>
            <p:cNvPr id="69660" name="Oval 25"/>
            <p:cNvSpPr>
              <a:spLocks noChangeArrowheads="1"/>
            </p:cNvSpPr>
            <p:nvPr/>
          </p:nvSpPr>
          <p:spPr bwMode="auto">
            <a:xfrm>
              <a:off x="324952" y="1949711"/>
              <a:ext cx="334163" cy="702645"/>
            </a:xfrm>
            <a:prstGeom prst="ellipse">
              <a:avLst/>
            </a:prstGeom>
            <a:solidFill>
              <a:srgbClr val="E6CC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BE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69661" name="Picture 2" descr="http://www.clker.com/cliparts/e/z/7/8/R/n/dcpa-petri-dish-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08" y="1845492"/>
              <a:ext cx="2552701" cy="119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645" name="Group 27"/>
          <p:cNvGrpSpPr>
            <a:grpSpLocks/>
          </p:cNvGrpSpPr>
          <p:nvPr/>
        </p:nvGrpSpPr>
        <p:grpSpPr bwMode="auto">
          <a:xfrm>
            <a:off x="6842126" y="4849813"/>
            <a:ext cx="1984375" cy="984250"/>
            <a:chOff x="280608" y="1845492"/>
            <a:chExt cx="2552701" cy="1199769"/>
          </a:xfrm>
        </p:grpSpPr>
        <p:sp>
          <p:nvSpPr>
            <p:cNvPr id="69658" name="Oval 28"/>
            <p:cNvSpPr>
              <a:spLocks noChangeArrowheads="1"/>
            </p:cNvSpPr>
            <p:nvPr/>
          </p:nvSpPr>
          <p:spPr bwMode="auto">
            <a:xfrm>
              <a:off x="324952" y="1949711"/>
              <a:ext cx="334163" cy="702645"/>
            </a:xfrm>
            <a:prstGeom prst="ellipse">
              <a:avLst/>
            </a:prstGeom>
            <a:solidFill>
              <a:srgbClr val="E6CC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BE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69659" name="Picture 2" descr="http://www.clker.com/cliparts/e/z/7/8/R/n/dcpa-petri-dish-hi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08" y="1845492"/>
              <a:ext cx="2552701" cy="119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46" name="TextBox 30"/>
          <p:cNvSpPr txBox="1">
            <a:spLocks noChangeArrowheads="1"/>
          </p:cNvSpPr>
          <p:nvPr/>
        </p:nvSpPr>
        <p:spPr bwMode="auto">
          <a:xfrm>
            <a:off x="6915983" y="4097338"/>
            <a:ext cx="1928733" cy="6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Test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</a:t>
            </a:r>
            <a:endParaRPr lang="en-US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Handen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niet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gewassen</a:t>
            </a:r>
            <a:endParaRPr lang="nl-BE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69647" name="TextBox 31"/>
          <p:cNvSpPr txBox="1">
            <a:spLocks noChangeArrowheads="1"/>
          </p:cNvSpPr>
          <p:nvPr/>
        </p:nvSpPr>
        <p:spPr bwMode="auto">
          <a:xfrm>
            <a:off x="6452005" y="5802314"/>
            <a:ext cx="2870978" cy="8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Test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schaaltje</a:t>
            </a:r>
            <a:endParaRPr lang="en-US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Handen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gewassen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algn="ctr" eaLnBrk="1" hangingPunct="1">
              <a:lnSpc>
                <a:spcPct val="125000"/>
              </a:lnSpc>
            </a:pP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met 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ontsmettende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 gel (</a:t>
            </a:r>
            <a:r>
              <a:rPr lang="en-US" altLang="en-US" sz="1400" dirty="0" err="1">
                <a:solidFill>
                  <a:srgbClr val="1B2944"/>
                </a:solidFill>
                <a:latin typeface="Corbel" panose="020B0503020204020204" pitchFamily="34" charset="0"/>
              </a:rPr>
              <a:t>ziekenhuis</a:t>
            </a:r>
            <a:r>
              <a:rPr lang="en-US" altLang="en-US" sz="1400" dirty="0">
                <a:solidFill>
                  <a:srgbClr val="1B2944"/>
                </a:solidFill>
                <a:latin typeface="Corbel" panose="020B0503020204020204" pitchFamily="34" charset="0"/>
              </a:rPr>
              <a:t>)</a:t>
            </a:r>
            <a:endParaRPr lang="nl-BE" altLang="en-US" sz="1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36" name="Ovaal 35"/>
          <p:cNvSpPr>
            <a:spLocks noChangeArrowheads="1"/>
          </p:cNvSpPr>
          <p:nvPr/>
        </p:nvSpPr>
        <p:spPr bwMode="auto">
          <a:xfrm>
            <a:off x="3556000" y="5207000"/>
            <a:ext cx="259766" cy="576426"/>
          </a:xfrm>
          <a:prstGeom prst="ellipse">
            <a:avLst/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NL" altLang="en-US" sz="1800">
              <a:solidFill>
                <a:srgbClr val="000000"/>
              </a:solidFill>
            </a:endParaRPr>
          </a:p>
        </p:txBody>
      </p:sp>
      <p:grpSp>
        <p:nvGrpSpPr>
          <p:cNvPr id="8" name="Groeperen 2"/>
          <p:cNvGrpSpPr>
            <a:grpSpLocks/>
          </p:cNvGrpSpPr>
          <p:nvPr/>
        </p:nvGrpSpPr>
        <p:grpSpPr bwMode="auto">
          <a:xfrm>
            <a:off x="2794001" y="3395664"/>
            <a:ext cx="1332681" cy="910431"/>
            <a:chOff x="1270094" y="3396443"/>
            <a:chExt cx="1332508" cy="910307"/>
          </a:xfrm>
        </p:grpSpPr>
        <p:sp>
          <p:nvSpPr>
            <p:cNvPr id="69650" name="Ovaal 1"/>
            <p:cNvSpPr>
              <a:spLocks noChangeArrowheads="1"/>
            </p:cNvSpPr>
            <p:nvPr/>
          </p:nvSpPr>
          <p:spPr bwMode="auto">
            <a:xfrm>
              <a:off x="1270094" y="3472063"/>
              <a:ext cx="259732" cy="576348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NL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9651" name="Ovaal 29"/>
            <p:cNvSpPr>
              <a:spLocks noChangeArrowheads="1"/>
            </p:cNvSpPr>
            <p:nvPr/>
          </p:nvSpPr>
          <p:spPr bwMode="auto">
            <a:xfrm>
              <a:off x="1422494" y="3624463"/>
              <a:ext cx="259732" cy="576347"/>
            </a:xfrm>
            <a:prstGeom prst="ellipse">
              <a:avLst/>
            </a:prstGeom>
            <a:solidFill>
              <a:srgbClr val="FFDBB7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NL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1" name="Ovaal 30"/>
            <p:cNvSpPr/>
            <p:nvPr/>
          </p:nvSpPr>
          <p:spPr bwMode="auto">
            <a:xfrm>
              <a:off x="2074853" y="3547234"/>
              <a:ext cx="259732" cy="57634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  <a:defRPr/>
              </a:pPr>
              <a:endParaRPr lang="nl-NL" b="1">
                <a:solidFill>
                  <a:srgbClr val="000000"/>
                </a:solidFill>
                <a:latin typeface="Comic Sans MS" pitchFamily="66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9653" name="Ovaal 31"/>
            <p:cNvSpPr>
              <a:spLocks noChangeArrowheads="1"/>
            </p:cNvSpPr>
            <p:nvPr/>
          </p:nvSpPr>
          <p:spPr bwMode="auto">
            <a:xfrm>
              <a:off x="1727294" y="3550983"/>
              <a:ext cx="259732" cy="576347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NL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9654" name="Ovaal 32"/>
            <p:cNvSpPr>
              <a:spLocks noChangeArrowheads="1"/>
            </p:cNvSpPr>
            <p:nvPr/>
          </p:nvSpPr>
          <p:spPr bwMode="auto">
            <a:xfrm>
              <a:off x="1879694" y="3419673"/>
              <a:ext cx="259732" cy="576347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NL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9655" name="Ovaal 33"/>
            <p:cNvSpPr>
              <a:spLocks noChangeArrowheads="1"/>
            </p:cNvSpPr>
            <p:nvPr/>
          </p:nvSpPr>
          <p:spPr bwMode="auto">
            <a:xfrm>
              <a:off x="1879694" y="3730403"/>
              <a:ext cx="259732" cy="576347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NL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9656" name="Ovaal 34"/>
            <p:cNvSpPr>
              <a:spLocks noChangeArrowheads="1"/>
            </p:cNvSpPr>
            <p:nvPr/>
          </p:nvSpPr>
          <p:spPr bwMode="auto">
            <a:xfrm>
              <a:off x="2342870" y="3639623"/>
              <a:ext cx="259732" cy="576347"/>
            </a:xfrm>
            <a:prstGeom prst="ellipse">
              <a:avLst/>
            </a:prstGeom>
            <a:solidFill>
              <a:srgbClr val="FFDBB7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NL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9657" name="Ovaal 36"/>
            <p:cNvSpPr>
              <a:spLocks noChangeArrowheads="1"/>
            </p:cNvSpPr>
            <p:nvPr/>
          </p:nvSpPr>
          <p:spPr bwMode="auto">
            <a:xfrm>
              <a:off x="2288822" y="3396443"/>
              <a:ext cx="259732" cy="576347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25000"/>
                </a:lnSpc>
              </a:pPr>
              <a:endParaRPr lang="nl-NL" altLang="en-US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1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9568" y="548681"/>
            <a:ext cx="8608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32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endParaRPr lang="nl-BE" sz="3200" dirty="0">
              <a:solidFill>
                <a:srgbClr val="1B2944"/>
              </a:solidFill>
              <a:latin typeface="Corbel" panose="020B0503020204020204" pitchFamily="34" charset="0"/>
            </a:endParaRPr>
          </a:p>
          <a:p>
            <a:pPr marL="514350" indent="-514350">
              <a:buAutoNum type="arabicPeriod"/>
            </a:pPr>
            <a:r>
              <a:rPr lang="nl-BE" sz="3200" dirty="0">
                <a:solidFill>
                  <a:srgbClr val="1B2944"/>
                </a:solidFill>
                <a:latin typeface="Corbel" panose="020B0503020204020204" pitchFamily="34" charset="0"/>
              </a:rPr>
              <a:t>We leren nauwkeurig “pipeteren”</a:t>
            </a:r>
          </a:p>
          <a:p>
            <a:pPr marL="514350" indent="-514350">
              <a:buAutoNum type="arabicPeriod"/>
            </a:pPr>
            <a:r>
              <a:rPr lang="nl-BE" sz="3200" dirty="0">
                <a:solidFill>
                  <a:srgbClr val="1B2944"/>
                </a:solidFill>
                <a:latin typeface="Corbel" panose="020B0503020204020204" pitchFamily="34" charset="0"/>
              </a:rPr>
              <a:t>Waarom groeien we cellen in rode groeivloeistof</a:t>
            </a:r>
          </a:p>
          <a:p>
            <a:pPr marL="514350" indent="-514350">
              <a:buAutoNum type="arabicPeriod"/>
            </a:pPr>
            <a:r>
              <a:rPr lang="nl-BE" sz="3200" dirty="0">
                <a:solidFill>
                  <a:srgbClr val="1B2944"/>
                </a:solidFill>
                <a:latin typeface="Corbel" panose="020B0503020204020204" pitchFamily="34" charset="0"/>
              </a:rPr>
              <a:t>Cellen behandelen =&gt; celdood</a:t>
            </a:r>
          </a:p>
          <a:p>
            <a:pPr marL="514350" indent="-514350">
              <a:buAutoNum type="arabicPeriod"/>
            </a:pPr>
            <a:r>
              <a:rPr lang="nl-BE" sz="3200" dirty="0">
                <a:solidFill>
                  <a:srgbClr val="1B2944"/>
                </a:solidFill>
                <a:latin typeface="Corbel" panose="020B0503020204020204" pitchFamily="34" charset="0"/>
              </a:rPr>
              <a:t>Bacteriën groeien? Effect van antibioticum?</a:t>
            </a:r>
          </a:p>
          <a:p>
            <a:pPr marL="514350" indent="-514350">
              <a:buAutoNum type="arabicPeriod"/>
            </a:pPr>
            <a:r>
              <a:rPr lang="nl-BE" sz="3200" dirty="0">
                <a:solidFill>
                  <a:srgbClr val="1B2944"/>
                </a:solidFill>
                <a:latin typeface="Corbel" panose="020B0503020204020204" pitchFamily="34" charset="0"/>
              </a:rPr>
              <a:t>Cellen en weefsel bekijken in microscoop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63C8A-205A-49EA-B7D2-F6496DAC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Experimenten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7756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/>
          <p:cNvSpPr>
            <a:spLocks noChangeArrowheads="1"/>
          </p:cNvSpPr>
          <p:nvPr/>
        </p:nvSpPr>
        <p:spPr bwMode="auto">
          <a:xfrm>
            <a:off x="6756128" y="4316115"/>
            <a:ext cx="2373313" cy="453529"/>
          </a:xfrm>
          <a:prstGeom prst="roundRect">
            <a:avLst>
              <a:gd name="adj" fmla="val 16667"/>
            </a:avLst>
          </a:prstGeom>
          <a:solidFill>
            <a:srgbClr val="42B7BA"/>
          </a:solidFill>
          <a:ln w="25400">
            <a:noFill/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nl-BE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5"/>
          <p:cNvSpPr>
            <a:spLocks noChangeArrowheads="1"/>
          </p:cNvSpPr>
          <p:nvPr/>
        </p:nvSpPr>
        <p:spPr bwMode="auto">
          <a:xfrm>
            <a:off x="3076302" y="4330403"/>
            <a:ext cx="1187450" cy="453529"/>
          </a:xfrm>
          <a:prstGeom prst="roundRect">
            <a:avLst>
              <a:gd name="adj" fmla="val 16667"/>
            </a:avLst>
          </a:prstGeom>
          <a:solidFill>
            <a:srgbClr val="42B7BA"/>
          </a:solidFill>
          <a:ln w="25400">
            <a:noFill/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nl-BE" altLang="nl-BE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776" y="285751"/>
            <a:ext cx="8207375" cy="911002"/>
          </a:xfrm>
        </p:spPr>
        <p:txBody>
          <a:bodyPr>
            <a:normAutofit fontScale="90000"/>
          </a:bodyPr>
          <a:lstStyle/>
          <a:p>
            <a:r>
              <a:rPr lang="nl-BE" dirty="0"/>
              <a:t>Levenswetenschappen</a:t>
            </a:r>
            <a:br>
              <a:rPr lang="nl-BE" dirty="0"/>
            </a:br>
            <a:r>
              <a:rPr lang="nl-BE" sz="2000" i="1" dirty="0"/>
              <a:t>Life Sciences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7569" y="1268761"/>
            <a:ext cx="792649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Studie van levende organismen</a:t>
            </a:r>
          </a:p>
          <a:p>
            <a:pPr algn="l"/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Bacteriën, gisten,schimmels,dieren en planten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BE" sz="2800" dirty="0">
                <a:solidFill>
                  <a:srgbClr val="1B2944"/>
                </a:solidFill>
                <a:latin typeface="Corbel" panose="020B0503020204020204" pitchFamily="34" charset="0"/>
              </a:rPr>
              <a:t>Combinatie van biologie, chemie (scheikunde), geneeskunde, biotechnologie, bio-informatica</a:t>
            </a:r>
            <a:endParaRPr lang="en-US" sz="28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0457" y="4263498"/>
            <a:ext cx="2127505" cy="5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Infectieziektes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126071" y="4268456"/>
            <a:ext cx="1126014" cy="5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Kanker</a:t>
            </a:r>
            <a:endParaRPr lang="en-US" altLang="nl-BE" sz="2400" dirty="0">
              <a:solidFill>
                <a:srgbClr val="1B2944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16" y="5017790"/>
            <a:ext cx="24606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5100340"/>
            <a:ext cx="173196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079777" y="3585231"/>
            <a:ext cx="4062331" cy="5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Ons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onderzoek</a:t>
            </a: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 = </a:t>
            </a:r>
            <a:r>
              <a:rPr lang="en-US" altLang="nl-BE" sz="2400" dirty="0" err="1">
                <a:solidFill>
                  <a:srgbClr val="42B7BA"/>
                </a:solidFill>
                <a:latin typeface="Corbel" panose="020B0503020204020204" pitchFamily="34" charset="0"/>
              </a:rPr>
              <a:t>bio</a:t>
            </a:r>
            <a:r>
              <a:rPr lang="en-US" altLang="nl-BE" sz="2400" dirty="0" err="1">
                <a:solidFill>
                  <a:srgbClr val="1B2944"/>
                </a:solidFill>
                <a:latin typeface="Corbel" panose="020B0503020204020204" pitchFamily="34" charset="0"/>
              </a:rPr>
              <a:t>medisch</a:t>
            </a:r>
            <a:r>
              <a:rPr lang="en-US" altLang="nl-BE" sz="2400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endParaRPr lang="nl-BE" altLang="nl-BE" sz="2400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0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87245" y="1247455"/>
            <a:ext cx="8617510" cy="5432891"/>
            <a:chOff x="252466" y="1412776"/>
            <a:chExt cx="8617510" cy="5432891"/>
          </a:xfrm>
        </p:grpSpPr>
        <p:cxnSp>
          <p:nvCxnSpPr>
            <p:cNvPr id="8199" name="Straight Arrow Connector 2"/>
            <p:cNvCxnSpPr>
              <a:cxnSpLocks noChangeShapeType="1"/>
            </p:cNvCxnSpPr>
            <p:nvPr/>
          </p:nvCxnSpPr>
          <p:spPr bwMode="auto">
            <a:xfrm>
              <a:off x="4572000" y="1831916"/>
              <a:ext cx="0" cy="5207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2466" y="1412776"/>
              <a:ext cx="8617510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" name="Text Box 7"/>
            <p:cNvSpPr txBox="1">
              <a:spLocks noChangeArrowheads="1"/>
            </p:cNvSpPr>
            <p:nvPr/>
          </p:nvSpPr>
          <p:spPr bwMode="auto">
            <a:xfrm>
              <a:off x="2100138" y="4725144"/>
              <a:ext cx="1393330" cy="448584"/>
            </a:xfrm>
            <a:prstGeom prst="rect">
              <a:avLst/>
            </a:prstGeom>
            <a:solidFill>
              <a:srgbClr val="42B7BA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1B2944"/>
                  </a:solidFill>
                  <a:latin typeface="Corbel" panose="020B0503020204020204" pitchFamily="34" charset="0"/>
                </a:rPr>
                <a:t>ORGANEN</a:t>
              </a:r>
            </a:p>
          </p:txBody>
        </p:sp>
        <p:sp>
          <p:nvSpPr>
            <p:cNvPr id="8195" name="Text Box 13"/>
            <p:cNvSpPr txBox="1">
              <a:spLocks noChangeArrowheads="1"/>
            </p:cNvSpPr>
            <p:nvPr/>
          </p:nvSpPr>
          <p:spPr bwMode="auto">
            <a:xfrm>
              <a:off x="537761" y="4005064"/>
              <a:ext cx="1271502" cy="448584"/>
            </a:xfrm>
            <a:prstGeom prst="rect">
              <a:avLst/>
            </a:prstGeom>
            <a:solidFill>
              <a:srgbClr val="42B7BA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1B2944"/>
                  </a:solidFill>
                  <a:latin typeface="Corbel" panose="020B0503020204020204" pitchFamily="34" charset="0"/>
                </a:rPr>
                <a:t>LICHAAM</a:t>
              </a:r>
            </a:p>
          </p:txBody>
        </p:sp>
        <p:sp>
          <p:nvSpPr>
            <p:cNvPr id="8196" name="Text Box 14"/>
            <p:cNvSpPr txBox="1">
              <a:spLocks noChangeArrowheads="1"/>
            </p:cNvSpPr>
            <p:nvPr/>
          </p:nvSpPr>
          <p:spPr bwMode="auto">
            <a:xfrm>
              <a:off x="3760285" y="5085184"/>
              <a:ext cx="1274708" cy="448584"/>
            </a:xfrm>
            <a:prstGeom prst="rect">
              <a:avLst/>
            </a:prstGeom>
            <a:solidFill>
              <a:srgbClr val="42B7BA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1B2944"/>
                  </a:solidFill>
                  <a:latin typeface="Corbel" panose="020B0503020204020204" pitchFamily="34" charset="0"/>
                </a:rPr>
                <a:t>WEEFSEL</a:t>
              </a:r>
            </a:p>
          </p:txBody>
        </p:sp>
        <p:sp>
          <p:nvSpPr>
            <p:cNvPr id="8197" name="Text Box 15"/>
            <p:cNvSpPr txBox="1">
              <a:spLocks noChangeArrowheads="1"/>
            </p:cNvSpPr>
            <p:nvPr/>
          </p:nvSpPr>
          <p:spPr bwMode="auto">
            <a:xfrm>
              <a:off x="6485368" y="3153162"/>
              <a:ext cx="1845377" cy="685059"/>
            </a:xfrm>
            <a:prstGeom prst="rect">
              <a:avLst/>
            </a:prstGeom>
            <a:solidFill>
              <a:srgbClr val="42B7BA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dirty="0">
                  <a:solidFill>
                    <a:srgbClr val="1B2944"/>
                  </a:solidFill>
                  <a:latin typeface="Corbel" panose="020B0503020204020204" pitchFamily="34" charset="0"/>
                </a:rPr>
                <a:t>CELONDERDELEN</a:t>
              </a:r>
            </a:p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b="0" dirty="0">
                  <a:solidFill>
                    <a:srgbClr val="1B2944"/>
                  </a:solidFill>
                  <a:latin typeface="Corbel" panose="020B0503020204020204" pitchFamily="34" charset="0"/>
                </a:rPr>
                <a:t>(</a:t>
              </a:r>
              <a:r>
                <a:rPr lang="en-US" altLang="nl-BE" sz="1600" b="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organellen</a:t>
              </a:r>
              <a:r>
                <a:rPr lang="en-US" altLang="nl-BE" sz="1600" b="0" dirty="0">
                  <a:solidFill>
                    <a:srgbClr val="1B2944"/>
                  </a:solidFill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8198" name="Text Box 15"/>
            <p:cNvSpPr txBox="1">
              <a:spLocks noChangeArrowheads="1"/>
            </p:cNvSpPr>
            <p:nvPr/>
          </p:nvSpPr>
          <p:spPr bwMode="auto">
            <a:xfrm>
              <a:off x="6718219" y="6160608"/>
              <a:ext cx="1379673" cy="685059"/>
            </a:xfrm>
            <a:prstGeom prst="rect">
              <a:avLst/>
            </a:prstGeom>
            <a:solidFill>
              <a:srgbClr val="42B7BA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dirty="0">
                  <a:solidFill>
                    <a:srgbClr val="1B2944"/>
                  </a:solidFill>
                  <a:latin typeface="Corbel" panose="020B0503020204020204" pitchFamily="34" charset="0"/>
                </a:rPr>
                <a:t>EIWITTEN</a:t>
              </a:r>
            </a:p>
            <a:p>
              <a:pPr algn="ctr" eaLnBrk="1" hangingPunct="1">
                <a:lnSpc>
                  <a:spcPct val="125000"/>
                </a:lnSpc>
              </a:pPr>
              <a:r>
                <a:rPr lang="en-US" altLang="nl-BE" sz="1600" b="0" dirty="0">
                  <a:solidFill>
                    <a:srgbClr val="1B2944"/>
                  </a:solidFill>
                  <a:latin typeface="Corbel" panose="020B0503020204020204" pitchFamily="34" charset="0"/>
                </a:rPr>
                <a:t>(</a:t>
              </a:r>
              <a:r>
                <a:rPr lang="en-US" altLang="nl-BE" sz="1600" b="0" dirty="0" err="1">
                  <a:solidFill>
                    <a:srgbClr val="1B2944"/>
                  </a:solidFill>
                  <a:latin typeface="Corbel" panose="020B0503020204020204" pitchFamily="34" charset="0"/>
                </a:rPr>
                <a:t>bouwstoffen</a:t>
              </a:r>
              <a:r>
                <a:rPr lang="en-US" altLang="nl-BE" sz="1600" b="0" dirty="0">
                  <a:solidFill>
                    <a:srgbClr val="1B2944"/>
                  </a:solidFill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484783" y="5237584"/>
              <a:ext cx="1088760" cy="448584"/>
            </a:xfrm>
            <a:prstGeom prst="rect">
              <a:avLst/>
            </a:prstGeom>
            <a:solidFill>
              <a:srgbClr val="42B7BA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25000"/>
                </a:lnSpc>
              </a:pPr>
              <a:r>
                <a:rPr lang="en-US" altLang="nl-BE" sz="2000" dirty="0">
                  <a:solidFill>
                    <a:srgbClr val="1B2944"/>
                  </a:solidFill>
                  <a:latin typeface="Corbel" panose="020B0503020204020204" pitchFamily="34" charset="0"/>
                </a:rPr>
                <a:t>CELLEN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2136776" y="285751"/>
            <a:ext cx="8207375" cy="91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9pPr>
          </a:lstStyle>
          <a:p>
            <a:r>
              <a:rPr lang="nl-BE" sz="4000" b="1" kern="0" dirty="0">
                <a:latin typeface="Corbel" panose="020B0503020204020204" pitchFamily="34" charset="0"/>
              </a:rPr>
              <a:t>Levenswetenschappen</a:t>
            </a:r>
            <a:br>
              <a:rPr lang="nl-BE" kern="0" dirty="0">
                <a:latin typeface="Corbel" panose="020B0503020204020204" pitchFamily="34" charset="0"/>
              </a:rPr>
            </a:br>
            <a:r>
              <a:rPr lang="nl-BE" sz="2000" b="1" i="1" kern="0" dirty="0">
                <a:latin typeface="Corbel" panose="020B0503020204020204" pitchFamily="34" charset="0"/>
              </a:rPr>
              <a:t>Life Sciences</a:t>
            </a:r>
            <a:endParaRPr lang="en-US" kern="0" dirty="0">
              <a:latin typeface="Corbel" panose="020B0503020204020204" pitchFamily="34" charset="0"/>
            </a:endParaRPr>
          </a:p>
        </p:txBody>
      </p:sp>
      <p:sp>
        <p:nvSpPr>
          <p:cNvPr id="3" name="Left-Right Arrow 2"/>
          <p:cNvSpPr/>
          <p:nvPr/>
        </p:nvSpPr>
        <p:spPr bwMode="auto">
          <a:xfrm>
            <a:off x="1997199" y="5747555"/>
            <a:ext cx="4638296" cy="733663"/>
          </a:xfrm>
          <a:prstGeom prst="leftRightArrow">
            <a:avLst/>
          </a:prstGeom>
          <a:solidFill>
            <a:srgbClr val="1B2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Zichtbaar met het blote oog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6986702" y="1187974"/>
            <a:ext cx="3357449" cy="733663"/>
          </a:xfrm>
          <a:prstGeom prst="leftRightArrow">
            <a:avLst/>
          </a:prstGeom>
          <a:solidFill>
            <a:srgbClr val="1B2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onzichtbaar voor oog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8787818" y="188914"/>
            <a:ext cx="1751012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ORGANEN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18" y="828675"/>
            <a:ext cx="1751012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828675"/>
            <a:ext cx="655478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644513" y="2962679"/>
            <a:ext cx="1869131" cy="3477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94622" y="753960"/>
            <a:ext cx="1869131" cy="3477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latin typeface="Tahom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06590" y="2626168"/>
            <a:ext cx="1869131" cy="3477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22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4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828675"/>
            <a:ext cx="655478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E3E141F-8F8C-4662-AC9C-1680F9C06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7818" y="188914"/>
            <a:ext cx="1751012" cy="519822"/>
          </a:xfrm>
          <a:prstGeom prst="rect">
            <a:avLst/>
          </a:prstGeom>
          <a:solidFill>
            <a:srgbClr val="42B7BA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nl-BE" sz="2400" dirty="0">
                <a:solidFill>
                  <a:srgbClr val="1B2944"/>
                </a:solidFill>
                <a:latin typeface="Corbel" panose="020B0503020204020204" pitchFamily="34" charset="0"/>
              </a:rPr>
              <a:t>ORGANEN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B2DAEBA-02C5-4E5C-AC81-F5810EB35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18" y="828675"/>
            <a:ext cx="1751012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19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216843"/>
            <a:ext cx="8026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3008619" y="404663"/>
            <a:ext cx="6174761" cy="791493"/>
          </a:xfrm>
        </p:spPr>
        <p:txBody>
          <a:bodyPr/>
          <a:lstStyle/>
          <a:p>
            <a:pPr algn="ctr" eaLnBrk="1" hangingPunct="1"/>
            <a:r>
              <a:rPr lang="en-US" altLang="en-US" sz="4000" dirty="0" err="1"/>
              <a:t>Begrijpen</a:t>
            </a:r>
            <a:r>
              <a:rPr lang="en-US" altLang="en-US" sz="4000" dirty="0"/>
              <a:t> door </a:t>
            </a:r>
            <a:r>
              <a:rPr lang="en-US" altLang="en-US" sz="4000" dirty="0" err="1"/>
              <a:t>te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kijken</a:t>
            </a:r>
            <a:endParaRPr lang="en-US" altLang="en-US" sz="40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135562" y="5661844"/>
            <a:ext cx="7848871" cy="7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66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Maar, </a:t>
            </a:r>
            <a:r>
              <a:rPr lang="en-US" altLang="en-US" sz="2400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weefsels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 en </a:t>
            </a:r>
            <a:r>
              <a:rPr lang="en-US" altLang="en-US" sz="2400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cellen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2400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zijn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2400" kern="0" dirty="0" err="1">
                <a:solidFill>
                  <a:srgbClr val="42B7BA"/>
                </a:solidFill>
                <a:latin typeface="Corbel" panose="020B0503020204020204" pitchFamily="34" charset="0"/>
              </a:rPr>
              <a:t>te</a:t>
            </a:r>
            <a:r>
              <a:rPr lang="en-US" altLang="en-US" sz="2400" kern="0" dirty="0">
                <a:solidFill>
                  <a:srgbClr val="42B7BA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2400" kern="0" dirty="0" err="1">
                <a:solidFill>
                  <a:srgbClr val="42B7BA"/>
                </a:solidFill>
                <a:latin typeface="Corbel" panose="020B0503020204020204" pitchFamily="34" charset="0"/>
              </a:rPr>
              <a:t>klein</a:t>
            </a:r>
            <a:r>
              <a:rPr lang="en-US" altLang="en-US" sz="2400" kern="0" dirty="0">
                <a:solidFill>
                  <a:srgbClr val="42B7BA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om met het </a:t>
            </a:r>
            <a:r>
              <a:rPr lang="en-US" altLang="en-US" sz="2400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oog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 in detail </a:t>
            </a:r>
            <a:r>
              <a:rPr lang="en-US" altLang="en-US" sz="2400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naar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2400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te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2400" kern="0" dirty="0" err="1">
                <a:solidFill>
                  <a:srgbClr val="1B2944"/>
                </a:solidFill>
                <a:latin typeface="Corbel" panose="020B0503020204020204" pitchFamily="34" charset="0"/>
              </a:rPr>
              <a:t>kijken</a:t>
            </a:r>
            <a:r>
              <a:rPr lang="en-US" altLang="en-US" sz="2400" kern="0" dirty="0">
                <a:solidFill>
                  <a:srgbClr val="1B2944"/>
                </a:solidFill>
                <a:latin typeface="Corbel" panose="020B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06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Eye 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1" y="1408359"/>
            <a:ext cx="2540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4"/>
          <p:cNvSpPr txBox="1">
            <a:spLocks noChangeArrowheads="1"/>
          </p:cNvSpPr>
          <p:nvPr/>
        </p:nvSpPr>
        <p:spPr bwMode="auto">
          <a:xfrm>
            <a:off x="3626835" y="1367269"/>
            <a:ext cx="833501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Het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menselijk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oog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focus (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scherp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zicht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)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vanaf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20cm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gecontroleerde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belichting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resolutie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onderscheidingsvermogen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) tot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ongeveer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0,1 mm of 100 </a:t>
            </a:r>
            <a:r>
              <a:rPr lang="en-US" altLang="en-US" sz="2000" b="1" dirty="0" err="1">
                <a:solidFill>
                  <a:srgbClr val="1B2944"/>
                </a:solidFill>
                <a:latin typeface="Corbel" panose="020B0503020204020204" pitchFamily="34" charset="0"/>
              </a:rPr>
              <a:t>μ</a:t>
            </a:r>
            <a:r>
              <a:rPr lang="en-US" altLang="en-US" sz="2000" b="1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m</a:t>
            </a:r>
            <a:r>
              <a:rPr lang="en-US" altLang="en-US" sz="2000" b="1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sym typeface="Zapf Dingbats" charset="2"/>
              </a:rPr>
              <a:t>✖</a:t>
            </a:r>
            <a:r>
              <a:rPr lang="en-US" altLang="en-US" sz="2000" dirty="0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   </a:t>
            </a:r>
            <a:r>
              <a:rPr lang="en-US" altLang="en-US" sz="2000" dirty="0" err="1">
                <a:solidFill>
                  <a:srgbClr val="1B2944"/>
                </a:solidFill>
                <a:latin typeface="Corbel" panose="020B0503020204020204" pitchFamily="34" charset="0"/>
                <a:cs typeface="Times New Roman" pitchFamily="18" charset="0"/>
              </a:rPr>
              <a:t>vergroten</a:t>
            </a:r>
            <a:endParaRPr lang="en-US" altLang="en-US" sz="2000" dirty="0">
              <a:solidFill>
                <a:srgbClr val="1B2944"/>
              </a:solidFill>
              <a:latin typeface="Corbel" panose="020B0503020204020204" pitchFamily="34" charset="0"/>
              <a:cs typeface="Times New Roman" pitchFamily="18" charset="0"/>
            </a:endParaRPr>
          </a:p>
        </p:txBody>
      </p:sp>
      <p:pic>
        <p:nvPicPr>
          <p:cNvPr id="13316" name="Picture 1" descr="100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706938"/>
            <a:ext cx="32083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c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77072"/>
            <a:ext cx="3208337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9288" y="3309663"/>
            <a:ext cx="789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42B7BA"/>
                </a:solidFill>
                <a:latin typeface="Corbel" panose="020B0503020204020204" pitchFamily="34" charset="0"/>
              </a:rPr>
              <a:t>Genetic Science Learning Center, University of Utah</a:t>
            </a:r>
            <a:endParaRPr lang="en-US" b="1" dirty="0">
              <a:solidFill>
                <a:srgbClr val="42B7BA"/>
              </a:solidFill>
              <a:latin typeface="Corbel" panose="020B0503020204020204" pitchFamily="34" charset="0"/>
            </a:endParaRPr>
          </a:p>
          <a:p>
            <a:r>
              <a:rPr lang="en-US" b="1" dirty="0">
                <a:solidFill>
                  <a:srgbClr val="42B7BA"/>
                </a:solidFill>
                <a:latin typeface="Corbel" panose="020B0503020204020204" pitchFamily="34" charset="0"/>
              </a:rPr>
              <a:t>http://learn.genetics.utah.edu/content/cells/scale</a:t>
            </a:r>
            <a:r>
              <a:rPr lang="en-US" dirty="0">
                <a:solidFill>
                  <a:srgbClr val="42B7BA"/>
                </a:solidFill>
                <a:latin typeface="Corbel" panose="020B0503020204020204" pitchFamily="34" charset="0"/>
              </a:rPr>
              <a:t>/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22BE06B-7D9F-404F-9462-975E47FD2A86}"/>
              </a:ext>
            </a:extLst>
          </p:cNvPr>
          <p:cNvSpPr txBox="1">
            <a:spLocks/>
          </p:cNvSpPr>
          <p:nvPr/>
        </p:nvSpPr>
        <p:spPr>
          <a:xfrm>
            <a:off x="3008619" y="404663"/>
            <a:ext cx="6174761" cy="79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B2944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4000" dirty="0" err="1"/>
              <a:t>Begrijpen</a:t>
            </a:r>
            <a:r>
              <a:rPr lang="en-US" altLang="en-US" sz="4000" dirty="0"/>
              <a:t> door </a:t>
            </a:r>
            <a:r>
              <a:rPr lang="en-US" altLang="en-US" sz="4000" dirty="0" err="1"/>
              <a:t>te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kijken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68371430"/>
      </p:ext>
    </p:extLst>
  </p:cSld>
  <p:clrMapOvr>
    <a:masterClrMapping/>
  </p:clrMapOvr>
</p:sld>
</file>

<file path=ppt/theme/theme1.xml><?xml version="1.0" encoding="utf-8"?>
<a:theme xmlns:a="http://schemas.openxmlformats.org/drawingml/2006/main" name="VIB_template_n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B_PPT_template_10_2016.potx" id="{E04D4E0D-2A12-43B6-91C8-75DC7FB1BE26}" vid="{F451DD8D-D2D5-43AD-A231-4604E6BE11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VIB_PPT_template_10_2016</Template>
  <TotalTime>64</TotalTime>
  <Words>1171</Words>
  <Application>Microsoft Office PowerPoint</Application>
  <PresentationFormat>Widescreen</PresentationFormat>
  <Paragraphs>321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Comic Sans MS</vt:lpstr>
      <vt:lpstr>Corbel</vt:lpstr>
      <vt:lpstr>Cracked Johnnie</vt:lpstr>
      <vt:lpstr>LetterOMatic!</vt:lpstr>
      <vt:lpstr>Tahoma</vt:lpstr>
      <vt:lpstr>Wingdings</vt:lpstr>
      <vt:lpstr>VIB_template_new</vt:lpstr>
      <vt:lpstr>Wetenschap op Stap </vt:lpstr>
      <vt:lpstr>PowerPoint Presentation</vt:lpstr>
      <vt:lpstr>PowerPoint Presentation</vt:lpstr>
      <vt:lpstr>Levenswetenschappen Life Sciences</vt:lpstr>
      <vt:lpstr>PowerPoint Presentation</vt:lpstr>
      <vt:lpstr>PowerPoint Presentation</vt:lpstr>
      <vt:lpstr>PowerPoint Presentation</vt:lpstr>
      <vt:lpstr>Begrijpen door te kijken</vt:lpstr>
      <vt:lpstr>PowerPoint Presentation</vt:lpstr>
      <vt:lpstr>Vervorming van een beeld door lenzen</vt:lpstr>
      <vt:lpstr>PowerPoint Presentation</vt:lpstr>
      <vt:lpstr>Microscopen uit de 20e - 21e eeuw</vt:lpstr>
      <vt:lpstr>Doorsnede door een microscoop (rechtop)</vt:lpstr>
      <vt:lpstr>Doorsnede door een microscoop (omkeer)</vt:lpstr>
      <vt:lpstr>Kleuren om (niet) op te vallen</vt:lpstr>
      <vt:lpstr>Kleuren om (niet) op te vallen</vt:lpstr>
      <vt:lpstr>Beeldvorming in de microscoop door contrast</vt:lpstr>
      <vt:lpstr>PowerPoint Presentation</vt:lpstr>
      <vt:lpstr>PowerPoint Presentation</vt:lpstr>
      <vt:lpstr>PowerPoint Presentation</vt:lpstr>
      <vt:lpstr>PowerPoint Presentation</vt:lpstr>
      <vt:lpstr>Microscopie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LEVENSWETENSCHAPPEN Life Sciences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Wetenschap op Stap </dc:title>
  <dc:creator>Tiny Sterck</dc:creator>
  <cp:lastModifiedBy>Tiny Sterck</cp:lastModifiedBy>
  <cp:revision>7</cp:revision>
  <dcterms:created xsi:type="dcterms:W3CDTF">2021-09-30T12:36:33Z</dcterms:created>
  <dcterms:modified xsi:type="dcterms:W3CDTF">2021-09-30T13:41:07Z</dcterms:modified>
</cp:coreProperties>
</file>