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316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EA6341"/>
    <a:srgbClr val="42B7BA"/>
    <a:srgbClr val="FFFFFF"/>
    <a:srgbClr val="F7F4F9"/>
    <a:srgbClr val="7C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A358C-F89E-422E-8ED9-FBA4AEB7D553}" type="datetimeFigureOut">
              <a:rPr lang="en-BE" smtClean="0"/>
              <a:t>04/10/2021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8B947-8A20-4D8E-BCE0-1E04A5F727A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3492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63AC-FA82-7046-BB91-F9988466CA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02" y="1276473"/>
            <a:ext cx="9418642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01" y="3756148"/>
            <a:ext cx="9432043" cy="8228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047664" y="6343466"/>
            <a:ext cx="3617360" cy="221987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nl-B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140322" y="6343466"/>
            <a:ext cx="1474152" cy="21669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4837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D601-D488-E240-B39F-8B12FCC114F2}" type="datetime1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C9A8-69DE-724C-BDE3-06A0C98ED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or multipl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02" y="1276473"/>
            <a:ext cx="9026338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01" y="3756148"/>
            <a:ext cx="9039181" cy="82281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644" y="6343466"/>
            <a:ext cx="3617360" cy="221987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nl-BE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030852" y="6050735"/>
            <a:ext cx="1474152" cy="216694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794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437702" y="1276473"/>
            <a:ext cx="9418642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900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41787"/>
            <a:ext cx="10515600" cy="4274256"/>
          </a:xfrm>
        </p:spPr>
        <p:txBody>
          <a:bodyPr>
            <a:noAutofit/>
          </a:bodyPr>
          <a:lstStyle>
            <a:lvl1pPr marL="228600" indent="-2286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2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196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2876"/>
          </a:xfrm>
        </p:spPr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787"/>
            <a:ext cx="10515600" cy="4274256"/>
          </a:xfrm>
        </p:spPr>
        <p:txBody>
          <a:bodyPr>
            <a:noAutofit/>
          </a:bodyPr>
          <a:lstStyle>
            <a:lvl1pPr marL="228600" indent="-2286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2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0248" y="333989"/>
            <a:ext cx="975163" cy="780130"/>
          </a:xfrm>
          <a:prstGeom prst="rect">
            <a:avLst/>
          </a:prstGeom>
          <a:solidFill>
            <a:srgbClr val="FF681E"/>
          </a:solidFill>
        </p:spPr>
      </p:pic>
      <p:sp>
        <p:nvSpPr>
          <p:cNvPr id="8" name="TextBox 7"/>
          <p:cNvSpPr txBox="1"/>
          <p:nvPr userDrawn="1"/>
        </p:nvSpPr>
        <p:spPr>
          <a:xfrm>
            <a:off x="-2359859" y="1138001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R:255 G:104 30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60250" y="1571312"/>
            <a:ext cx="975165" cy="780132"/>
          </a:xfrm>
          <a:prstGeom prst="rect">
            <a:avLst/>
          </a:prstGeom>
          <a:solidFill>
            <a:srgbClr val="5A2A82"/>
          </a:solidFill>
        </p:spPr>
      </p:pic>
      <p:sp>
        <p:nvSpPr>
          <p:cNvPr id="10" name="TextBox 9"/>
          <p:cNvSpPr txBox="1"/>
          <p:nvPr userDrawn="1"/>
        </p:nvSpPr>
        <p:spPr>
          <a:xfrm>
            <a:off x="-2359859" y="2362165"/>
            <a:ext cx="189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R:90 G:42 B:130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760248" y="5541279"/>
            <a:ext cx="988564" cy="790853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19436" y="6352143"/>
            <a:ext cx="213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R:124 G:124 </a:t>
            </a:r>
            <a:r>
              <a:rPr lang="nl-BE" baseline="0" dirty="0"/>
              <a:t> </a:t>
            </a:r>
            <a:r>
              <a:rPr lang="nl-BE" dirty="0"/>
              <a:t>B:124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773649" y="4203052"/>
            <a:ext cx="988564" cy="790853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2293435" y="5011581"/>
            <a:ext cx="181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R:27 G:41 </a:t>
            </a:r>
            <a:r>
              <a:rPr lang="nl-BE" baseline="0" dirty="0"/>
              <a:t> </a:t>
            </a:r>
            <a:r>
              <a:rPr lang="nl-BE" dirty="0"/>
              <a:t>B:68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91349"/>
            <a:ext cx="10515600" cy="586080"/>
          </a:xfrm>
        </p:spPr>
        <p:txBody>
          <a:bodyPr wrap="square">
            <a:noAutofit/>
          </a:bodyPr>
          <a:lstStyle>
            <a:lvl1pPr marL="0" indent="0">
              <a:lnSpc>
                <a:spcPts val="3200"/>
              </a:lnSpc>
              <a:buNone/>
              <a:defRPr sz="3200" baseline="0">
                <a:solidFill>
                  <a:srgbClr val="EA634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60250" y="2864513"/>
            <a:ext cx="988566" cy="790853"/>
          </a:xfrm>
          <a:prstGeom prst="rect">
            <a:avLst/>
          </a:prstGeom>
          <a:solidFill>
            <a:srgbClr val="42B7BA"/>
          </a:solidFill>
        </p:spPr>
      </p:pic>
      <p:sp>
        <p:nvSpPr>
          <p:cNvPr id="19" name="TextBox 18"/>
          <p:cNvSpPr txBox="1"/>
          <p:nvPr userDrawn="1"/>
        </p:nvSpPr>
        <p:spPr>
          <a:xfrm>
            <a:off x="-2359859" y="3655366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R:66 G:183</a:t>
            </a:r>
            <a:r>
              <a:rPr lang="nl-BE" baseline="0" dirty="0"/>
              <a:t> </a:t>
            </a:r>
            <a:r>
              <a:rPr lang="nl-BE" dirty="0"/>
              <a:t>B:186</a:t>
            </a:r>
          </a:p>
        </p:txBody>
      </p:sp>
    </p:spTree>
    <p:extLst>
      <p:ext uri="{BB962C8B-B14F-4D97-AF65-F5344CB8AC3E}">
        <p14:creationId xmlns:p14="http://schemas.microsoft.com/office/powerpoint/2010/main" val="183613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7772"/>
          </a:xfrm>
        </p:spPr>
        <p:txBody>
          <a:bodyPr>
            <a:noAutofit/>
          </a:bodyPr>
          <a:lstStyle>
            <a:lvl1pPr marL="457200" indent="-4572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2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7772"/>
          </a:xfrm>
        </p:spPr>
        <p:txBody>
          <a:bodyPr>
            <a:noAutofit/>
          </a:bodyPr>
          <a:lstStyle>
            <a:lvl1pPr marL="228600" indent="-2286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2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0248" y="333989"/>
            <a:ext cx="975163" cy="780130"/>
          </a:xfrm>
          <a:prstGeom prst="rect">
            <a:avLst/>
          </a:prstGeom>
          <a:solidFill>
            <a:srgbClr val="FF681E"/>
          </a:solidFill>
        </p:spPr>
      </p:pic>
      <p:sp>
        <p:nvSpPr>
          <p:cNvPr id="9" name="TextBox 8"/>
          <p:cNvSpPr txBox="1"/>
          <p:nvPr userDrawn="1"/>
        </p:nvSpPr>
        <p:spPr>
          <a:xfrm>
            <a:off x="-2359859" y="1138001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R:255 G:104 30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60250" y="1571312"/>
            <a:ext cx="975165" cy="780132"/>
          </a:xfrm>
          <a:prstGeom prst="rect">
            <a:avLst/>
          </a:prstGeom>
          <a:solidFill>
            <a:srgbClr val="5A2A82"/>
          </a:solidFill>
        </p:spPr>
      </p:pic>
      <p:sp>
        <p:nvSpPr>
          <p:cNvPr id="11" name="TextBox 10"/>
          <p:cNvSpPr txBox="1"/>
          <p:nvPr userDrawn="1"/>
        </p:nvSpPr>
        <p:spPr>
          <a:xfrm>
            <a:off x="-2359859" y="2362165"/>
            <a:ext cx="189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R:90 G:42 B:130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760248" y="5541279"/>
            <a:ext cx="988564" cy="790853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419436" y="6352143"/>
            <a:ext cx="213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R:124 G:124 </a:t>
            </a:r>
            <a:r>
              <a:rPr lang="nl-BE" baseline="0" dirty="0"/>
              <a:t> </a:t>
            </a:r>
            <a:r>
              <a:rPr lang="nl-BE" dirty="0"/>
              <a:t>B:124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773649" y="4203052"/>
            <a:ext cx="988564" cy="790853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xtBox 16"/>
          <p:cNvSpPr txBox="1"/>
          <p:nvPr userDrawn="1"/>
        </p:nvSpPr>
        <p:spPr>
          <a:xfrm>
            <a:off x="-2293435" y="5011581"/>
            <a:ext cx="181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R:27 G:41 </a:t>
            </a:r>
            <a:r>
              <a:rPr lang="nl-BE" baseline="0" dirty="0"/>
              <a:t> </a:t>
            </a:r>
            <a:r>
              <a:rPr lang="nl-BE" dirty="0"/>
              <a:t>B:68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60250" y="2864513"/>
            <a:ext cx="988566" cy="790853"/>
          </a:xfrm>
          <a:prstGeom prst="rect">
            <a:avLst/>
          </a:prstGeom>
          <a:solidFill>
            <a:srgbClr val="42B7BA"/>
          </a:solidFill>
        </p:spPr>
      </p:pic>
      <p:sp>
        <p:nvSpPr>
          <p:cNvPr id="19" name="TextBox 18"/>
          <p:cNvSpPr txBox="1"/>
          <p:nvPr userDrawn="1"/>
        </p:nvSpPr>
        <p:spPr>
          <a:xfrm>
            <a:off x="-2359859" y="3655366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R:66 G:183</a:t>
            </a:r>
            <a:r>
              <a:rPr lang="nl-BE" baseline="0" dirty="0"/>
              <a:t> </a:t>
            </a:r>
            <a:r>
              <a:rPr lang="nl-BE" dirty="0"/>
              <a:t>B:186</a:t>
            </a:r>
          </a:p>
        </p:txBody>
      </p:sp>
    </p:spTree>
    <p:extLst>
      <p:ext uri="{BB962C8B-B14F-4D97-AF65-F5344CB8AC3E}">
        <p14:creationId xmlns:p14="http://schemas.microsoft.com/office/powerpoint/2010/main" val="24549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0248" y="333989"/>
            <a:ext cx="975163" cy="780130"/>
          </a:xfrm>
          <a:prstGeom prst="rect">
            <a:avLst/>
          </a:prstGeom>
          <a:solidFill>
            <a:srgbClr val="FF681E"/>
          </a:solidFill>
        </p:spPr>
      </p:pic>
      <p:sp>
        <p:nvSpPr>
          <p:cNvPr id="7" name="TextBox 6"/>
          <p:cNvSpPr txBox="1"/>
          <p:nvPr userDrawn="1"/>
        </p:nvSpPr>
        <p:spPr>
          <a:xfrm>
            <a:off x="-2359859" y="1138001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R:255 G:104 30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0250" y="1571312"/>
            <a:ext cx="975165" cy="780132"/>
          </a:xfrm>
          <a:prstGeom prst="rect">
            <a:avLst/>
          </a:prstGeom>
          <a:solidFill>
            <a:srgbClr val="5A2A82"/>
          </a:solidFill>
        </p:spPr>
      </p:pic>
      <p:sp>
        <p:nvSpPr>
          <p:cNvPr id="9" name="TextBox 8"/>
          <p:cNvSpPr txBox="1"/>
          <p:nvPr userDrawn="1"/>
        </p:nvSpPr>
        <p:spPr>
          <a:xfrm>
            <a:off x="-2359859" y="2362165"/>
            <a:ext cx="189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R:90 G:42 B:130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760248" y="5541279"/>
            <a:ext cx="988564" cy="790853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2419436" y="6352143"/>
            <a:ext cx="213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R:124 G:124 </a:t>
            </a:r>
            <a:r>
              <a:rPr lang="nl-BE" baseline="0" dirty="0"/>
              <a:t> </a:t>
            </a:r>
            <a:r>
              <a:rPr lang="nl-BE" dirty="0"/>
              <a:t>B:124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773649" y="4203052"/>
            <a:ext cx="988564" cy="790853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293435" y="5011581"/>
            <a:ext cx="181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R:27 G:41 </a:t>
            </a:r>
            <a:r>
              <a:rPr lang="nl-BE" baseline="0" dirty="0"/>
              <a:t> </a:t>
            </a:r>
            <a:r>
              <a:rPr lang="nl-BE" dirty="0"/>
              <a:t>B:68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60250" y="2864513"/>
            <a:ext cx="988566" cy="790853"/>
          </a:xfrm>
          <a:prstGeom prst="rect">
            <a:avLst/>
          </a:prstGeom>
          <a:solidFill>
            <a:srgbClr val="42B7BA"/>
          </a:solidFill>
        </p:spPr>
      </p:pic>
      <p:sp>
        <p:nvSpPr>
          <p:cNvPr id="17" name="TextBox 16"/>
          <p:cNvSpPr txBox="1"/>
          <p:nvPr userDrawn="1"/>
        </p:nvSpPr>
        <p:spPr>
          <a:xfrm>
            <a:off x="-2359859" y="3655366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R:66 G:183</a:t>
            </a:r>
            <a:r>
              <a:rPr lang="nl-BE" baseline="0" dirty="0"/>
              <a:t> </a:t>
            </a:r>
            <a:r>
              <a:rPr lang="nl-BE" dirty="0"/>
              <a:t>B:186</a:t>
            </a:r>
          </a:p>
        </p:txBody>
      </p:sp>
    </p:spTree>
    <p:extLst>
      <p:ext uri="{BB962C8B-B14F-4D97-AF65-F5344CB8AC3E}">
        <p14:creationId xmlns:p14="http://schemas.microsoft.com/office/powerpoint/2010/main" val="201862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0248" y="333989"/>
            <a:ext cx="975163" cy="780130"/>
          </a:xfrm>
          <a:prstGeom prst="rect">
            <a:avLst/>
          </a:prstGeom>
          <a:solidFill>
            <a:srgbClr val="FF681E"/>
          </a:solidFill>
        </p:spPr>
      </p:pic>
      <p:sp>
        <p:nvSpPr>
          <p:cNvPr id="6" name="TextBox 5"/>
          <p:cNvSpPr txBox="1"/>
          <p:nvPr userDrawn="1"/>
        </p:nvSpPr>
        <p:spPr>
          <a:xfrm>
            <a:off x="-2359859" y="1138001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R:255 G:104 30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0250" y="1571312"/>
            <a:ext cx="975165" cy="780132"/>
          </a:xfrm>
          <a:prstGeom prst="rect">
            <a:avLst/>
          </a:prstGeom>
          <a:solidFill>
            <a:srgbClr val="5A2A82"/>
          </a:solidFill>
        </p:spPr>
      </p:pic>
      <p:sp>
        <p:nvSpPr>
          <p:cNvPr id="8" name="TextBox 7"/>
          <p:cNvSpPr txBox="1"/>
          <p:nvPr userDrawn="1"/>
        </p:nvSpPr>
        <p:spPr>
          <a:xfrm>
            <a:off x="-2359859" y="2362165"/>
            <a:ext cx="189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R:90 G:42 B:130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760248" y="5541279"/>
            <a:ext cx="988564" cy="790853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419436" y="6352143"/>
            <a:ext cx="213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R:124 G:124 </a:t>
            </a:r>
            <a:r>
              <a:rPr lang="nl-BE" baseline="0" dirty="0"/>
              <a:t> </a:t>
            </a:r>
            <a:r>
              <a:rPr lang="nl-BE" dirty="0"/>
              <a:t>B:124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773649" y="4203052"/>
            <a:ext cx="988564" cy="790853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293435" y="5011581"/>
            <a:ext cx="181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R:27 G:41 </a:t>
            </a:r>
            <a:r>
              <a:rPr lang="nl-BE" baseline="0" dirty="0"/>
              <a:t> </a:t>
            </a:r>
            <a:r>
              <a:rPr lang="nl-BE" dirty="0"/>
              <a:t>B:68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60250" y="2864513"/>
            <a:ext cx="988566" cy="790853"/>
          </a:xfrm>
          <a:prstGeom prst="rect">
            <a:avLst/>
          </a:prstGeom>
          <a:solidFill>
            <a:srgbClr val="42B7BA"/>
          </a:solidFill>
        </p:spPr>
      </p:pic>
      <p:sp>
        <p:nvSpPr>
          <p:cNvPr id="16" name="TextBox 15"/>
          <p:cNvSpPr txBox="1"/>
          <p:nvPr userDrawn="1"/>
        </p:nvSpPr>
        <p:spPr>
          <a:xfrm>
            <a:off x="-2359859" y="3655366"/>
            <a:ext cx="20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R:66 G:183</a:t>
            </a:r>
            <a:r>
              <a:rPr lang="nl-BE" baseline="0" dirty="0"/>
              <a:t> </a:t>
            </a:r>
            <a:r>
              <a:rPr lang="nl-BE" dirty="0"/>
              <a:t>B:186</a:t>
            </a:r>
          </a:p>
        </p:txBody>
      </p:sp>
    </p:spTree>
    <p:extLst>
      <p:ext uri="{BB962C8B-B14F-4D97-AF65-F5344CB8AC3E}">
        <p14:creationId xmlns:p14="http://schemas.microsoft.com/office/powerpoint/2010/main" val="135430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39063F29-F45C-4C97-BF98-45F4DEB27730}" type="datetimeFigureOut">
              <a:rPr lang="nl-BE" smtClean="0"/>
              <a:pPr/>
              <a:t>4/10/2021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B1E3F558-74D7-4DE7-865B-0F339967361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623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9" r:id="rId3"/>
    <p:sldLayoutId id="2147483650" r:id="rId4"/>
    <p:sldLayoutId id="2147483658" r:id="rId5"/>
    <p:sldLayoutId id="2147483652" r:id="rId6"/>
    <p:sldLayoutId id="2147483654" r:id="rId7"/>
    <p:sldLayoutId id="2147483655" r:id="rId8"/>
    <p:sldLayoutId id="2147483660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B294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jpeg"/><Relationship Id="rId5" Type="http://schemas.openxmlformats.org/officeDocument/2006/relationships/image" Target="../media/image31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jpeg"/><Relationship Id="rId5" Type="http://schemas.openxmlformats.org/officeDocument/2006/relationships/image" Target="../media/image66.tiff"/><Relationship Id="rId4" Type="http://schemas.openxmlformats.org/officeDocument/2006/relationships/image" Target="../media/image6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1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2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Wetenschap op Stap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Gist, een interessant organisme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29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C9A8-69DE-724C-BDE3-06A0C98ED19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Yeas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04" y="172152"/>
            <a:ext cx="2064457" cy="201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3042410" y="3277540"/>
            <a:ext cx="104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Suikers</a:t>
            </a:r>
            <a:endParaRPr lang="en-US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3689" y="2005181"/>
            <a:ext cx="83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1B2944"/>
                </a:solidFill>
                <a:latin typeface="Corbel" panose="020B0503020204020204" pitchFamily="34" charset="0"/>
              </a:rPr>
              <a:t>Gist</a:t>
            </a:r>
          </a:p>
        </p:txBody>
      </p:sp>
      <p:pic>
        <p:nvPicPr>
          <p:cNvPr id="13" name="Picture 12" descr="gist vers 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008" y="194058"/>
            <a:ext cx="2518673" cy="1865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43952" y="3240562"/>
            <a:ext cx="139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Koolzuurgas</a:t>
            </a:r>
            <a:endParaRPr lang="en-US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6183" y="3218283"/>
            <a:ext cx="104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1B2944"/>
                </a:solidFill>
                <a:latin typeface="Corbel" panose="020B0503020204020204" pitchFamily="34" charset="0"/>
              </a:rPr>
              <a:t>Alcohol</a:t>
            </a:r>
          </a:p>
        </p:txBody>
      </p:sp>
      <p:pic>
        <p:nvPicPr>
          <p:cNvPr id="15" name="Picture 14" descr="Geraffineerde-suiker-300x1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28" y="4019796"/>
            <a:ext cx="1223814" cy="807717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 rot="19216875">
            <a:off x="4177402" y="2997394"/>
            <a:ext cx="83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42B7BA"/>
                </a:solidFill>
                <a:latin typeface="Corbel" panose="020B0503020204020204" pitchFamily="34" charset="0"/>
              </a:rPr>
              <a:t>Gist</a:t>
            </a:r>
            <a:endParaRPr lang="en-US" sz="2400" b="1" i="1" dirty="0">
              <a:solidFill>
                <a:srgbClr val="42B7BA"/>
              </a:solidFill>
              <a:latin typeface="Corbel" panose="020B0503020204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73023" y="4605432"/>
            <a:ext cx="490205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72567" y="3541340"/>
            <a:ext cx="490205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Koolzuurg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285" y="4060841"/>
            <a:ext cx="1116179" cy="1204966"/>
          </a:xfrm>
          <a:prstGeom prst="rect">
            <a:avLst/>
          </a:prstGeom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>
            <a:off x="6399400" y="4543712"/>
            <a:ext cx="299850" cy="9238"/>
          </a:xfrm>
          <a:prstGeom prst="line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04979" y="4549290"/>
            <a:ext cx="286079" cy="7567"/>
          </a:xfrm>
          <a:prstGeom prst="line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6569078" y="3438527"/>
            <a:ext cx="177799" cy="6349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6574205" y="3435350"/>
            <a:ext cx="182197" cy="2286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ethano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801" y="3829050"/>
            <a:ext cx="783016" cy="1746250"/>
          </a:xfrm>
          <a:prstGeom prst="rect">
            <a:avLst/>
          </a:prstGeom>
          <a:ln>
            <a:noFill/>
          </a:ln>
        </p:spPr>
      </p:pic>
      <p:pic>
        <p:nvPicPr>
          <p:cNvPr id="52" name="Picture 51" descr="bloem vr b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705" y="4916440"/>
            <a:ext cx="1016001" cy="1380971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rot="16200000" flipV="1">
            <a:off x="8156578" y="3438527"/>
            <a:ext cx="177799" cy="6349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V="1">
            <a:off x="8161705" y="3435350"/>
            <a:ext cx="182197" cy="2286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654483" y="3218283"/>
            <a:ext cx="104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Energie</a:t>
            </a:r>
            <a:endParaRPr lang="en-US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33601" y="271795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Suikers</a:t>
            </a:r>
            <a:endParaRPr lang="en-US" sz="2400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8101" y="257096"/>
            <a:ext cx="186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Koolzuurgas</a:t>
            </a:r>
            <a:endParaRPr lang="en-US" sz="2400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4038" y="272014"/>
            <a:ext cx="13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B2944"/>
                </a:solidFill>
              </a:rPr>
              <a:t>Alcohol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57518" y="517065"/>
            <a:ext cx="490205" cy="1588"/>
          </a:xfrm>
          <a:prstGeom prst="straightConnector1">
            <a:avLst/>
          </a:prstGeom>
          <a:ln>
            <a:solidFill>
              <a:srgbClr val="EA634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5689748" y="516826"/>
            <a:ext cx="177799" cy="6349"/>
          </a:xfrm>
          <a:prstGeom prst="line">
            <a:avLst/>
          </a:prstGeom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5682829" y="519034"/>
            <a:ext cx="182197" cy="2286"/>
          </a:xfrm>
          <a:prstGeom prst="line">
            <a:avLst/>
          </a:prstGeom>
          <a:ln w="28575" cap="flat" cmpd="sng" algn="ctr">
            <a:solidFill>
              <a:srgbClr val="EA634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roo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39" y="2095146"/>
            <a:ext cx="2209800" cy="2387374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rode-en-witte-wijn-gla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353" y="2104274"/>
            <a:ext cx="2194563" cy="2384758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champag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782" y="2101658"/>
            <a:ext cx="1487342" cy="2387374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glas bi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669" y="2095147"/>
            <a:ext cx="1261884" cy="2394344"/>
          </a:xfrm>
          <a:prstGeom prst="rect">
            <a:avLst/>
          </a:prstGeom>
          <a:ln>
            <a:noFill/>
          </a:ln>
        </p:spPr>
      </p:pic>
      <p:pic>
        <p:nvPicPr>
          <p:cNvPr id="29" name="Picture 28" descr="bioethano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009" y="2093269"/>
            <a:ext cx="3428441" cy="2380862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 rot="19216875">
            <a:off x="3194959" y="16889"/>
            <a:ext cx="83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42B7BA"/>
                </a:solidFill>
                <a:latin typeface="Corbel" panose="020B0503020204020204" pitchFamily="34" charset="0"/>
              </a:rPr>
              <a:t>Gist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6461" y="859049"/>
            <a:ext cx="2642439" cy="461665"/>
          </a:xfrm>
          <a:prstGeom prst="rect">
            <a:avLst/>
          </a:prstGeom>
          <a:noFill/>
          <a:ln w="19050" cap="flat" cmpd="sng" algn="ctr">
            <a:solidFill>
              <a:srgbClr val="1B29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rgbClr val="1B2944"/>
                </a:solidFill>
                <a:latin typeface="Corbel" panose="020B0503020204020204" pitchFamily="34" charset="0"/>
                <a:cs typeface="Apple Casual"/>
              </a:rPr>
              <a:t>FERMENTATIE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68056" y="242108"/>
            <a:ext cx="5672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1B2944"/>
                </a:solidFill>
                <a:latin typeface="Corbel" panose="020B0503020204020204" pitchFamily="34" charset="0"/>
              </a:rPr>
              <a:t>700 – 1000 </a:t>
            </a:r>
            <a:r>
              <a:rPr lang="en-US" sz="4000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soorten</a:t>
            </a:r>
            <a:r>
              <a:rPr lang="en-US" sz="4000" b="1" i="1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  <a:r>
              <a:rPr lang="en-US" sz="4000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gisten</a:t>
            </a:r>
            <a:endParaRPr lang="en-US" sz="4000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 descr="Brettanomyces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0" y="1249668"/>
            <a:ext cx="2603500" cy="204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2844" y="3291630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1B2944"/>
                </a:solidFill>
                <a:latin typeface="Corbel" panose="020B0503020204020204" pitchFamily="34" charset="0"/>
              </a:rPr>
              <a:t>Brettanomyces</a:t>
            </a:r>
            <a:r>
              <a:rPr lang="en-US" i="1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  <a:r>
              <a:rPr lang="en-US" i="1" dirty="0" err="1">
                <a:solidFill>
                  <a:srgbClr val="1B2944"/>
                </a:solidFill>
                <a:latin typeface="Corbel" panose="020B0503020204020204" pitchFamily="34" charset="0"/>
              </a:rPr>
              <a:t>bruxellensis</a:t>
            </a:r>
            <a:r>
              <a:rPr lang="en-US" i="1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5" name="Picture 4" descr="Candida mog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760" y="2957877"/>
            <a:ext cx="1917700" cy="1824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6760" y="4799485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B2944"/>
                </a:solidFill>
                <a:latin typeface="Corbel" panose="020B0503020204020204" pitchFamily="34" charset="0"/>
              </a:rPr>
              <a:t>Candida </a:t>
            </a:r>
            <a:r>
              <a:rPr lang="en-US" i="1" dirty="0" err="1">
                <a:solidFill>
                  <a:srgbClr val="1B2944"/>
                </a:solidFill>
                <a:latin typeface="Corbel" panose="020B0503020204020204" pitchFamily="34" charset="0"/>
              </a:rPr>
              <a:t>mogii</a:t>
            </a:r>
            <a:r>
              <a:rPr lang="en-US" i="1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7" name="Picture 6" descr="candida_albica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238" y="1249668"/>
            <a:ext cx="3378200" cy="168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7238" y="29439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B2944"/>
                </a:solidFill>
                <a:latin typeface="Corbel" panose="020B0503020204020204" pitchFamily="34" charset="0"/>
              </a:rPr>
              <a:t>Candida </a:t>
            </a:r>
            <a:r>
              <a:rPr lang="en-US" i="1" dirty="0" err="1">
                <a:solidFill>
                  <a:srgbClr val="1B2944"/>
                </a:solidFill>
                <a:latin typeface="Corbel" panose="020B0503020204020204" pitchFamily="34" charset="0"/>
              </a:rPr>
              <a:t>albicans</a:t>
            </a:r>
            <a:r>
              <a:rPr lang="en-US" i="1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9" name="Picture 8" descr="Rhodosporidiu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" y="3744186"/>
            <a:ext cx="24384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8786" y="6186664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1B2944"/>
                </a:solidFill>
                <a:latin typeface="Corbel" panose="020B0503020204020204" pitchFamily="34" charset="0"/>
              </a:rPr>
              <a:t>Rhodosporidium</a:t>
            </a:r>
            <a:r>
              <a:rPr lang="en-US" i="1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14" name="Picture 13" descr="gist op plaa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044" y="1236285"/>
            <a:ext cx="2057400" cy="1543050"/>
          </a:xfrm>
          <a:prstGeom prst="rect">
            <a:avLst/>
          </a:prstGeom>
        </p:spPr>
      </p:pic>
      <p:grpSp>
        <p:nvGrpSpPr>
          <p:cNvPr id="2" name="Group 14"/>
          <p:cNvGrpSpPr/>
          <p:nvPr/>
        </p:nvGrpSpPr>
        <p:grpSpPr>
          <a:xfrm>
            <a:off x="6797238" y="3351988"/>
            <a:ext cx="2895600" cy="2816521"/>
            <a:chOff x="6007100" y="3689520"/>
            <a:chExt cx="2895600" cy="2816521"/>
          </a:xfrm>
        </p:grpSpPr>
        <p:pic>
          <p:nvPicPr>
            <p:cNvPr id="12" name="Picture 11" descr="S.cerevisiae bi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816" y="3689520"/>
              <a:ext cx="2880706" cy="216611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07100" y="5859710"/>
              <a:ext cx="2895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Saccharomyces</a:t>
              </a:r>
              <a:r>
                <a:rPr lang="en-US" i="1" dirty="0">
                  <a:solidFill>
                    <a:srgbClr val="1B2944"/>
                  </a:solidFill>
                  <a:latin typeface="Corbel" panose="020B0503020204020204" pitchFamily="34" charset="0"/>
                </a:rPr>
                <a:t> </a:t>
              </a:r>
              <a:r>
                <a:rPr lang="en-US" i="1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cerevisiae</a:t>
              </a:r>
              <a:endParaRPr lang="en-US" i="1" dirty="0">
                <a:solidFill>
                  <a:srgbClr val="1B2944"/>
                </a:solidFill>
                <a:latin typeface="Corbel" panose="020B0503020204020204" pitchFamily="34" charset="0"/>
              </a:endParaRPr>
            </a:p>
            <a:p>
              <a:pPr algn="ctr"/>
              <a:r>
                <a:rPr lang="en-US" b="1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Bakkersgist</a:t>
              </a:r>
              <a:r>
                <a:rPr lang="en-US" b="1" dirty="0">
                  <a:solidFill>
                    <a:srgbClr val="1B2944"/>
                  </a:solidFill>
                  <a:latin typeface="Corbel" panose="020B0503020204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35834 -0.3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70220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1041808"/>
            <a:ext cx="3090518" cy="3063876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90700" y="418505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Microscopische</a:t>
            </a:r>
            <a:r>
              <a:rPr lang="en-US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observatie</a:t>
            </a:r>
            <a:endParaRPr lang="en-US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20516" y="1050197"/>
            <a:ext cx="4114800" cy="5285857"/>
            <a:chOff x="4241800" y="857250"/>
            <a:chExt cx="4114800" cy="5285857"/>
          </a:xfrm>
        </p:grpSpPr>
        <p:pic>
          <p:nvPicPr>
            <p:cNvPr id="9" name="Picture 8" descr="P1070224bi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1800" y="857250"/>
              <a:ext cx="3086100" cy="23170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P1070225bi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1800" y="3366820"/>
              <a:ext cx="4114800" cy="2382253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241800" y="5773775"/>
              <a:ext cx="2768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B2944"/>
                  </a:solidFill>
                  <a:latin typeface="Corbel" panose="020B0503020204020204" pitchFamily="34" charset="0"/>
                </a:rPr>
                <a:t>Gist </a:t>
              </a:r>
              <a:r>
                <a:rPr lang="en-US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kweken</a:t>
              </a:r>
              <a:endParaRPr lang="en-US" dirty="0">
                <a:solidFill>
                  <a:srgbClr val="1B2944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8116F80-6236-4974-83A0-50BC6F283E9E}"/>
              </a:ext>
            </a:extLst>
          </p:cNvPr>
          <p:cNvSpPr txBox="1"/>
          <p:nvPr/>
        </p:nvSpPr>
        <p:spPr>
          <a:xfrm>
            <a:off x="1768056" y="242108"/>
            <a:ext cx="6318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Werken</a:t>
            </a:r>
            <a:r>
              <a:rPr lang="en-US" sz="4000" b="1" i="1" dirty="0">
                <a:solidFill>
                  <a:srgbClr val="1B2944"/>
                </a:solidFill>
                <a:latin typeface="Corbel" panose="020B0503020204020204" pitchFamily="34" charset="0"/>
              </a:rPr>
              <a:t> met </a:t>
            </a:r>
            <a:r>
              <a:rPr lang="en-US" sz="4000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bakkersgist</a:t>
            </a:r>
            <a:endParaRPr lang="en-US" sz="4000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68056" y="242108"/>
            <a:ext cx="6318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Werken</a:t>
            </a:r>
            <a:r>
              <a:rPr lang="en-US" sz="4000" b="1" i="1" dirty="0">
                <a:solidFill>
                  <a:srgbClr val="1B2944"/>
                </a:solidFill>
                <a:latin typeface="Corbel" panose="020B0503020204020204" pitchFamily="34" charset="0"/>
              </a:rPr>
              <a:t> met </a:t>
            </a:r>
            <a:r>
              <a:rPr lang="en-US" sz="4000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bakkersgist</a:t>
            </a:r>
            <a:endParaRPr lang="en-US" sz="4000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6826" y="1322325"/>
            <a:ext cx="2082800" cy="2106675"/>
            <a:chOff x="-869658" y="1758553"/>
            <a:chExt cx="2082800" cy="2106675"/>
          </a:xfrm>
        </p:grpSpPr>
        <p:sp>
          <p:nvSpPr>
            <p:cNvPr id="11" name="TextBox 10"/>
            <p:cNvSpPr txBox="1"/>
            <p:nvPr/>
          </p:nvSpPr>
          <p:spPr>
            <a:xfrm>
              <a:off x="-552878" y="3495896"/>
              <a:ext cx="16891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Deeg</a:t>
              </a:r>
              <a:r>
                <a:rPr lang="en-US" dirty="0">
                  <a:solidFill>
                    <a:srgbClr val="1B2944"/>
                  </a:solidFill>
                  <a:latin typeface="Corbel" panose="020B0503020204020204" pitchFamily="34" charset="0"/>
                </a:rPr>
                <a:t> </a:t>
              </a:r>
              <a:r>
                <a:rPr lang="en-US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maken</a:t>
              </a:r>
              <a:endParaRPr lang="en-US" dirty="0">
                <a:solidFill>
                  <a:srgbClr val="1B2944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8" name="Picture 7" descr="brooddeeg knede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69658" y="1758553"/>
              <a:ext cx="2082800" cy="170268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8669262" y="1223027"/>
            <a:ext cx="2197100" cy="4801632"/>
            <a:chOff x="6180527" y="1659255"/>
            <a:chExt cx="2197100" cy="4801632"/>
          </a:xfrm>
        </p:grpSpPr>
        <p:sp>
          <p:nvSpPr>
            <p:cNvPr id="14" name="TextBox 13"/>
            <p:cNvSpPr txBox="1"/>
            <p:nvPr/>
          </p:nvSpPr>
          <p:spPr>
            <a:xfrm>
              <a:off x="6612327" y="6091555"/>
              <a:ext cx="176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Lekker</a:t>
              </a:r>
              <a:r>
                <a:rPr lang="en-US" dirty="0">
                  <a:solidFill>
                    <a:srgbClr val="1B2944"/>
                  </a:solidFill>
                  <a:latin typeface="Corbel" panose="020B0503020204020204" pitchFamily="34" charset="0"/>
                </a:rPr>
                <a:t> </a:t>
              </a:r>
              <a:r>
                <a:rPr lang="en-US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geurtje</a:t>
              </a:r>
              <a:r>
                <a:rPr lang="en-US" dirty="0">
                  <a:solidFill>
                    <a:srgbClr val="1B2944"/>
                  </a:solidFill>
                  <a:latin typeface="Corbel" panose="020B0503020204020204" pitchFamily="34" charset="0"/>
                </a:rPr>
                <a:t>?</a:t>
              </a:r>
            </a:p>
          </p:txBody>
        </p:sp>
        <p:pic>
          <p:nvPicPr>
            <p:cNvPr id="15" name="Picture 14" descr="kartoon wijn ruiken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0527" y="1659255"/>
              <a:ext cx="2159000" cy="2540000"/>
            </a:xfrm>
            <a:prstGeom prst="rect">
              <a:avLst/>
            </a:prstGeom>
          </p:spPr>
        </p:pic>
        <p:pic>
          <p:nvPicPr>
            <p:cNvPr id="18" name="Picture 17" descr="kartoon bier ruiken (dragged)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1827" y="4427855"/>
              <a:ext cx="1778000" cy="14732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866160" y="1322325"/>
            <a:ext cx="1993900" cy="2106675"/>
            <a:chOff x="1702476" y="1758553"/>
            <a:chExt cx="1993900" cy="2106675"/>
          </a:xfrm>
        </p:grpSpPr>
        <p:sp>
          <p:nvSpPr>
            <p:cNvPr id="12" name="TextBox 11"/>
            <p:cNvSpPr txBox="1"/>
            <p:nvPr/>
          </p:nvSpPr>
          <p:spPr>
            <a:xfrm>
              <a:off x="1702476" y="3495896"/>
              <a:ext cx="19939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Minifermentaties</a:t>
              </a:r>
              <a:endParaRPr lang="en-US" dirty="0">
                <a:solidFill>
                  <a:srgbClr val="1B2944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19" name="Picture 18" descr="100 ml small tubes reduce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4748" y="1758553"/>
              <a:ext cx="1275222" cy="172719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5912111" y="1297164"/>
            <a:ext cx="2705100" cy="2097182"/>
            <a:chOff x="4108307" y="1758552"/>
            <a:chExt cx="2705100" cy="2097182"/>
          </a:xfrm>
        </p:grpSpPr>
        <p:sp>
          <p:nvSpPr>
            <p:cNvPr id="13" name="TextBox 12"/>
            <p:cNvSpPr txBox="1"/>
            <p:nvPr/>
          </p:nvSpPr>
          <p:spPr>
            <a:xfrm>
              <a:off x="4108307" y="3486402"/>
              <a:ext cx="27051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B2944"/>
                  </a:solidFill>
                  <a:latin typeface="Corbel" panose="020B0503020204020204" pitchFamily="34" charset="0"/>
                </a:rPr>
                <a:t>Alcohol &amp; </a:t>
              </a:r>
              <a:r>
                <a:rPr lang="en-US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koolzuurgas</a:t>
              </a:r>
              <a:endParaRPr lang="en-US" dirty="0">
                <a:solidFill>
                  <a:srgbClr val="1B2944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20" name="Picture 19" descr="CO2 in bie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08656" y="1758552"/>
              <a:ext cx="2007996" cy="16764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gor LAF P1070226bis.jpg">
            <a:extLst>
              <a:ext uri="{FF2B5EF4-FFF2-40B4-BE49-F238E27FC236}">
                <a16:creationId xmlns:a16="http://schemas.microsoft.com/office/drawing/2014/main" id="{C6FC2862-A120-48C7-8618-1832D18370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7404101" y="2800351"/>
            <a:ext cx="3073400" cy="2307553"/>
          </a:xfrm>
          <a:prstGeom prst="rect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Sylvester P1070218bis.jpg">
            <a:extLst>
              <a:ext uri="{FF2B5EF4-FFF2-40B4-BE49-F238E27FC236}">
                <a16:creationId xmlns:a16="http://schemas.microsoft.com/office/drawing/2014/main" id="{B61B2B20-5295-4E8C-981C-3FCF4D9D34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5367234" y="203200"/>
            <a:ext cx="3142005" cy="3111500"/>
          </a:xfrm>
          <a:prstGeom prst="rect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Hygor P1070220bis.jpg">
            <a:extLst>
              <a:ext uri="{FF2B5EF4-FFF2-40B4-BE49-F238E27FC236}">
                <a16:creationId xmlns:a16="http://schemas.microsoft.com/office/drawing/2014/main" id="{79ED566E-D27C-413C-9B30-2B0C458784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3450425" y="2844800"/>
            <a:ext cx="3112936" cy="3086100"/>
          </a:xfrm>
          <a:prstGeom prst="rect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6" descr="Joep P1070230bis.jpg">
            <a:extLst>
              <a:ext uri="{FF2B5EF4-FFF2-40B4-BE49-F238E27FC236}">
                <a16:creationId xmlns:a16="http://schemas.microsoft.com/office/drawing/2014/main" id="{B0451595-5B5F-48EC-916A-29553C76E8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1000"/>
          </a:blip>
          <a:stretch>
            <a:fillRect/>
          </a:stretch>
        </p:blipFill>
        <p:spPr>
          <a:xfrm>
            <a:off x="1549638" y="215900"/>
            <a:ext cx="2298700" cy="3064933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56CB67-493E-4D7E-8717-D5AAC601F183}"/>
              </a:ext>
            </a:extLst>
          </p:cNvPr>
          <p:cNvSpPr txBox="1">
            <a:spLocks/>
          </p:cNvSpPr>
          <p:nvPr/>
        </p:nvSpPr>
        <p:spPr>
          <a:xfrm rot="20657411">
            <a:off x="2798345" y="2048128"/>
            <a:ext cx="6362087" cy="2045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2944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nl-BE" sz="8000" dirty="0"/>
              <a:t>Aan het werk</a:t>
            </a:r>
          </a:p>
        </p:txBody>
      </p:sp>
    </p:spTree>
    <p:extLst>
      <p:ext uri="{BB962C8B-B14F-4D97-AF65-F5344CB8AC3E}">
        <p14:creationId xmlns:p14="http://schemas.microsoft.com/office/powerpoint/2010/main" val="7842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B00C-A8F6-4D50-B3FA-5258AE23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 err="1"/>
              <a:t>Echte</a:t>
            </a:r>
            <a:r>
              <a:rPr lang="en-GB" dirty="0"/>
              <a:t> </a:t>
            </a:r>
            <a:r>
              <a:rPr lang="en-GB" dirty="0" err="1"/>
              <a:t>wetenschapper</a:t>
            </a:r>
            <a:r>
              <a:rPr lang="en-GB" dirty="0"/>
              <a:t> in de </a:t>
            </a:r>
            <a:r>
              <a:rPr lang="en-GB" dirty="0" err="1"/>
              <a:t>klas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7FCF-F8D0-4A02-AE50-0506A0DBA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7772"/>
          </a:xfrm>
        </p:spPr>
        <p:txBody>
          <a:bodyPr>
            <a:normAutofit/>
          </a:bodyPr>
          <a:lstStyle/>
          <a:p>
            <a:pPr eaLnBrk="1" hangingPunct="1"/>
            <a:r>
              <a:rPr lang="nl-BE" altLang="en-BE" sz="2400" dirty="0"/>
              <a:t>Het VIB-schoolproject ‘Wetenschap op Stap’ is vanaf schooljaar 2013-2014 van start gegaan. Dit project richt zich naar kinderen van het 5e en 6e leerjaar basisonderwijs.</a:t>
            </a:r>
          </a:p>
          <a:p>
            <a:pPr eaLnBrk="1" hangingPunct="1"/>
            <a:endParaRPr lang="nl-BE" altLang="en-BE" sz="2400" dirty="0"/>
          </a:p>
          <a:p>
            <a:pPr eaLnBrk="1" hangingPunct="1"/>
            <a:r>
              <a:rPr lang="nl-BE" altLang="en-BE" sz="2400" dirty="0"/>
              <a:t>VIB wil hiermee jonge kinderen enthousiast maken voor biowetenschappen door ‘echte onderzoekers’ naar de klas te brengen. </a:t>
            </a:r>
          </a:p>
          <a:p>
            <a:endParaRPr lang="en-BE" sz="2400" dirty="0"/>
          </a:p>
        </p:txBody>
      </p:sp>
      <p:pic>
        <p:nvPicPr>
          <p:cNvPr id="4" name="Picture 4" descr="C:\Users\tiste\Desktop\Beelden\Selectie\20081212_Lab work_researcher_Consultation_Team work_VIB8_HR.jpg">
            <a:extLst>
              <a:ext uri="{FF2B5EF4-FFF2-40B4-BE49-F238E27FC236}">
                <a16:creationId xmlns:a16="http://schemas.microsoft.com/office/drawing/2014/main" id="{E3D6F296-987E-43F9-B06C-860878E5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" r="1" b="38531"/>
          <a:stretch/>
        </p:blipFill>
        <p:spPr bwMode="auto">
          <a:xfrm>
            <a:off x="6172200" y="1825625"/>
            <a:ext cx="5181600" cy="42977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8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453" y="2383156"/>
            <a:ext cx="2984500" cy="2730500"/>
          </a:xfrm>
          <a:prstGeom prst="rect">
            <a:avLst/>
          </a:prstGeom>
        </p:spPr>
      </p:pic>
      <p:pic>
        <p:nvPicPr>
          <p:cNvPr id="4" name="Picture 3" descr="paddesto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1003"/>
            <a:ext cx="2764694" cy="2073521"/>
          </a:xfrm>
          <a:prstGeom prst="rect">
            <a:avLst/>
          </a:prstGeom>
        </p:spPr>
      </p:pic>
      <p:pic>
        <p:nvPicPr>
          <p:cNvPr id="5" name="Picture 4" descr="k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557" y="151003"/>
            <a:ext cx="2222732" cy="2073521"/>
          </a:xfrm>
          <a:prstGeom prst="rect">
            <a:avLst/>
          </a:prstGeom>
        </p:spPr>
      </p:pic>
      <p:pic>
        <p:nvPicPr>
          <p:cNvPr id="6" name="Picture 5" descr="olifa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383156"/>
            <a:ext cx="2764694" cy="2073521"/>
          </a:xfrm>
          <a:prstGeom prst="rect">
            <a:avLst/>
          </a:prstGeom>
        </p:spPr>
      </p:pic>
      <p:pic>
        <p:nvPicPr>
          <p:cNvPr id="8" name="Picture 7" descr="images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152" y="150534"/>
            <a:ext cx="3289300" cy="1973580"/>
          </a:xfrm>
          <a:prstGeom prst="rect">
            <a:avLst/>
          </a:prstGeom>
        </p:spPr>
      </p:pic>
      <p:pic>
        <p:nvPicPr>
          <p:cNvPr id="9" name="Picture 8" descr="images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0603" y="2383156"/>
            <a:ext cx="3289300" cy="246380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4615309"/>
            <a:ext cx="2404865" cy="1891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.cerevisiae 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38" y="3064880"/>
            <a:ext cx="4282234" cy="3219974"/>
          </a:xfrm>
          <a:prstGeom prst="rect">
            <a:avLst/>
          </a:prstGeom>
        </p:spPr>
      </p:pic>
      <p:pic>
        <p:nvPicPr>
          <p:cNvPr id="5" name="Picture 4" descr="groenwie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834" y="178239"/>
            <a:ext cx="1901295" cy="1901295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7" name="Picture 6" descr="Unicellular mengeling 2 b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417" y="2200103"/>
            <a:ext cx="1733225" cy="1257146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gi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946" y="4041311"/>
            <a:ext cx="2991391" cy="2243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8760" y="3602198"/>
            <a:ext cx="837721" cy="36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1B2944"/>
                </a:solidFill>
                <a:latin typeface="Corbel" panose="020B0503020204020204" pitchFamily="34" charset="0"/>
              </a:rPr>
              <a:t>Gist</a:t>
            </a:r>
          </a:p>
        </p:txBody>
      </p:sp>
      <p:pic>
        <p:nvPicPr>
          <p:cNvPr id="12" name="Picture 11" descr="streptococcus pneumonia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421" y="162331"/>
            <a:ext cx="2674888" cy="2349674"/>
          </a:xfrm>
          <a:prstGeom prst="rect">
            <a:avLst/>
          </a:prstGeom>
        </p:spPr>
      </p:pic>
      <p:pic>
        <p:nvPicPr>
          <p:cNvPr id="10" name="Picture 9" descr="bacteri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393" y="162331"/>
            <a:ext cx="2603581" cy="2020803"/>
          </a:xfrm>
          <a:prstGeom prst="rect">
            <a:avLst/>
          </a:prstGeom>
        </p:spPr>
      </p:pic>
      <p:pic>
        <p:nvPicPr>
          <p:cNvPr id="13" name="Picture 12" descr="unicellular mengeling bi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0805" y="178238"/>
            <a:ext cx="2985837" cy="19012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4067" y="2183134"/>
            <a:ext cx="11496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Bacteriën</a:t>
            </a:r>
            <a:endParaRPr lang="en-US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9947" y="2081120"/>
            <a:ext cx="11496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Wieren</a:t>
            </a:r>
            <a:endParaRPr lang="en-US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0707" y="2123784"/>
            <a:ext cx="11496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1B2944"/>
                </a:solidFill>
                <a:latin typeface="Corbel" panose="020B0503020204020204" pitchFamily="34" charset="0"/>
              </a:rPr>
              <a:t>Allerlei</a:t>
            </a:r>
            <a:endParaRPr lang="en-US" b="1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861" y="3411066"/>
            <a:ext cx="2692400" cy="161544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beukenblad 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61" y="982211"/>
            <a:ext cx="2692400" cy="223520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Web-ObeseKidCartoon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73" y="990905"/>
            <a:ext cx="1734516" cy="2235200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405862" y="5026507"/>
            <a:ext cx="314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1B2944"/>
                </a:solidFill>
                <a:latin typeface="Corbel" panose="020B0503020204020204" pitchFamily="34" charset="0"/>
              </a:rPr>
              <a:t>Cellen</a:t>
            </a:r>
            <a:r>
              <a:rPr lang="en-US" i="1" dirty="0">
                <a:solidFill>
                  <a:srgbClr val="1B2944"/>
                </a:solidFill>
                <a:latin typeface="Corbel" panose="020B0503020204020204" pitchFamily="34" charset="0"/>
              </a:rPr>
              <a:t> met </a:t>
            </a:r>
            <a:r>
              <a:rPr lang="en-US" i="1" dirty="0" err="1">
                <a:solidFill>
                  <a:srgbClr val="1B2944"/>
                </a:solidFill>
                <a:latin typeface="Corbel" panose="020B0503020204020204" pitchFamily="34" charset="0"/>
              </a:rPr>
              <a:t>bladgroenkorrels</a:t>
            </a:r>
            <a:endParaRPr lang="en-US" i="1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50662" y="3411066"/>
            <a:ext cx="1850162" cy="2031725"/>
            <a:chOff x="3340102" y="3055140"/>
            <a:chExt cx="1850162" cy="2031725"/>
          </a:xfrm>
        </p:grpSpPr>
        <p:pic>
          <p:nvPicPr>
            <p:cNvPr id="16" name="Picture 15" descr="Vetcelle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0102" y="3055140"/>
              <a:ext cx="1850162" cy="1615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349205" y="4717533"/>
              <a:ext cx="1616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Vetcellen</a:t>
              </a:r>
              <a:endParaRPr lang="en-US" i="1" dirty="0">
                <a:solidFill>
                  <a:srgbClr val="1B2944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53225" y="3411066"/>
            <a:ext cx="1616364" cy="2031725"/>
            <a:chOff x="6188364" y="3055140"/>
            <a:chExt cx="1616364" cy="2031725"/>
          </a:xfrm>
        </p:grpSpPr>
        <p:pic>
          <p:nvPicPr>
            <p:cNvPr id="17" name="Picture 16" descr="images-4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8364" y="3055140"/>
              <a:ext cx="1616364" cy="1616364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188364" y="4717533"/>
              <a:ext cx="1616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rgbClr val="1B2944"/>
                  </a:solidFill>
                  <a:latin typeface="Corbel" panose="020B0503020204020204" pitchFamily="34" charset="0"/>
                </a:rPr>
                <a:t>Spiercellen</a:t>
              </a:r>
              <a:endParaRPr lang="en-US" i="1" dirty="0">
                <a:solidFill>
                  <a:srgbClr val="1B2944"/>
                </a:solidFill>
                <a:latin typeface="Corbel" panose="020B0503020204020204" pitchFamily="34" charset="0"/>
              </a:endParaRPr>
            </a:p>
          </p:txBody>
        </p:sp>
      </p:grpSp>
      <p:pic>
        <p:nvPicPr>
          <p:cNvPr id="21" name="Picture 20" descr="Ronnie-Coleman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3225" y="993773"/>
            <a:ext cx="2363311" cy="2232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4635419" y="3336720"/>
            <a:ext cx="2464955" cy="5607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64" y="2505055"/>
            <a:ext cx="2692400" cy="161544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beukenblad 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964" y="76200"/>
            <a:ext cx="2692400" cy="2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249056" y="3474165"/>
            <a:ext cx="216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Cellen</a:t>
            </a:r>
            <a:r>
              <a:rPr lang="en-US" dirty="0">
                <a:solidFill>
                  <a:srgbClr val="1B2944"/>
                </a:solidFill>
                <a:latin typeface="Corbel" panose="020B0503020204020204" pitchFamily="34" charset="0"/>
              </a:rPr>
              <a:t> met </a:t>
            </a:r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bladgroenkorrels</a:t>
            </a:r>
            <a:endParaRPr lang="en-US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Picture 10" descr="z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15" y="254001"/>
            <a:ext cx="2117766" cy="1853045"/>
          </a:xfrm>
          <a:prstGeom prst="rect">
            <a:avLst/>
          </a:prstGeom>
        </p:spPr>
      </p:pic>
      <p:pic>
        <p:nvPicPr>
          <p:cNvPr id="22" name="Picture 21" descr="Geraffineerde-suiker-300x19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700" y="4746338"/>
            <a:ext cx="2738581" cy="1807463"/>
          </a:xfrm>
          <a:prstGeom prst="rect">
            <a:avLst/>
          </a:prstGeom>
          <a:ln>
            <a:noFill/>
          </a:ln>
        </p:spPr>
      </p:pic>
      <p:pic>
        <p:nvPicPr>
          <p:cNvPr id="23" name="Picture 22" descr="suikerbie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618" y="4327836"/>
            <a:ext cx="1669473" cy="2225964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Sucrose_Chemical_Structur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3764" y="3191823"/>
            <a:ext cx="2907145" cy="15545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53309" y="196273"/>
            <a:ext cx="216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Eenvoudige</a:t>
            </a:r>
            <a:r>
              <a:rPr lang="en-US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suikers</a:t>
            </a:r>
            <a:endParaRPr lang="en-US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pic>
        <p:nvPicPr>
          <p:cNvPr id="23" name="Picture 22" descr="suikerbi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345" y="760291"/>
            <a:ext cx="1135623" cy="1514164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druiv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31" y="692809"/>
            <a:ext cx="1114643" cy="1581647"/>
          </a:xfrm>
          <a:prstGeom prst="rect">
            <a:avLst/>
          </a:prstGeom>
        </p:spPr>
      </p:pic>
      <p:pic>
        <p:nvPicPr>
          <p:cNvPr id="14" name="Picture 13" descr="mel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282" y="744459"/>
            <a:ext cx="1220354" cy="1529996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653309" y="2874818"/>
            <a:ext cx="216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Complexe</a:t>
            </a:r>
            <a:r>
              <a:rPr lang="en-US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suikers</a:t>
            </a:r>
            <a:endParaRPr lang="en-US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pic>
        <p:nvPicPr>
          <p:cNvPr id="17" name="Picture 16" descr="aardappelen bi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467" y="3492500"/>
            <a:ext cx="1714500" cy="1397000"/>
          </a:xfrm>
          <a:prstGeom prst="rect">
            <a:avLst/>
          </a:prstGeom>
        </p:spPr>
      </p:pic>
      <p:pic>
        <p:nvPicPr>
          <p:cNvPr id="19" name="Picture 18" descr="gra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629" y="3492501"/>
            <a:ext cx="2003288" cy="13332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53309" y="196273"/>
            <a:ext cx="216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Eenvoudige</a:t>
            </a:r>
            <a:r>
              <a:rPr lang="en-US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suikers</a:t>
            </a:r>
            <a:endParaRPr lang="en-US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pic>
        <p:nvPicPr>
          <p:cNvPr id="23" name="Picture 22" descr="suikerbi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345" y="760291"/>
            <a:ext cx="1135623" cy="1514164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druiv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31" y="692809"/>
            <a:ext cx="1114643" cy="1581647"/>
          </a:xfrm>
          <a:prstGeom prst="rect">
            <a:avLst/>
          </a:prstGeom>
        </p:spPr>
      </p:pic>
      <p:pic>
        <p:nvPicPr>
          <p:cNvPr id="14" name="Picture 13" descr="mel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282" y="744459"/>
            <a:ext cx="1220354" cy="1529996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653309" y="2874818"/>
            <a:ext cx="216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Complexe</a:t>
            </a:r>
            <a:r>
              <a:rPr lang="en-US" dirty="0">
                <a:solidFill>
                  <a:srgbClr val="1B2944"/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rgbClr val="1B2944"/>
                </a:solidFill>
                <a:latin typeface="Corbel" panose="020B0503020204020204" pitchFamily="34" charset="0"/>
              </a:rPr>
              <a:t>suikers</a:t>
            </a:r>
            <a:endParaRPr lang="en-US" dirty="0">
              <a:solidFill>
                <a:srgbClr val="1B2944"/>
              </a:solidFill>
              <a:latin typeface="Corbel" panose="020B0503020204020204" pitchFamily="34" charset="0"/>
            </a:endParaRPr>
          </a:p>
        </p:txBody>
      </p:sp>
      <p:pic>
        <p:nvPicPr>
          <p:cNvPr id="17" name="Picture 16" descr="aardappelen bi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467" y="3492500"/>
            <a:ext cx="1714500" cy="1397000"/>
          </a:xfrm>
          <a:prstGeom prst="rect">
            <a:avLst/>
          </a:prstGeom>
        </p:spPr>
      </p:pic>
      <p:pic>
        <p:nvPicPr>
          <p:cNvPr id="19" name="Picture 18" descr="gra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629" y="3492501"/>
            <a:ext cx="2003288" cy="1333223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bloe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647375" y="5090933"/>
            <a:ext cx="1755056" cy="1506028"/>
          </a:xfrm>
          <a:prstGeom prst="rect">
            <a:avLst/>
          </a:prstGeom>
          <a:ln>
            <a:noFill/>
          </a:ln>
        </p:spPr>
      </p:pic>
      <p:pic>
        <p:nvPicPr>
          <p:cNvPr id="26" name="Picture 25" descr="brood gesneden def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425" y="4258215"/>
            <a:ext cx="2495550" cy="1262571"/>
          </a:xfrm>
          <a:prstGeom prst="rect">
            <a:avLst/>
          </a:prstGeom>
        </p:spPr>
      </p:pic>
      <p:pic>
        <p:nvPicPr>
          <p:cNvPr id="27" name="Picture 26" descr="pasta_mi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5542" y="5520786"/>
            <a:ext cx="1888726" cy="12006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ottend h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92" y="964290"/>
            <a:ext cx="3644900" cy="2235200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appel et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8" y="3336699"/>
            <a:ext cx="2598658" cy="1766079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lammetj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09" y="3336699"/>
            <a:ext cx="2918558" cy="1671917"/>
          </a:xfrm>
          <a:prstGeom prst="rect">
            <a:avLst/>
          </a:prstGeom>
        </p:spPr>
      </p:pic>
      <p:pic>
        <p:nvPicPr>
          <p:cNvPr id="15" name="Picture 14" descr="boterham et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983" y="964290"/>
            <a:ext cx="3954584" cy="2235200"/>
          </a:xfrm>
          <a:prstGeom prst="rect">
            <a:avLst/>
          </a:prstGeom>
        </p:spPr>
      </p:pic>
      <p:pic>
        <p:nvPicPr>
          <p:cNvPr id="28" name="Picture 27" descr="Louise papfles b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8492" y="3301567"/>
            <a:ext cx="1936614" cy="261348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B_templat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B_PPT_template_10_2016.potx" id="{E04D4E0D-2A12-43B6-91C8-75DC7FB1BE26}" vid="{F451DD8D-D2D5-43AD-A231-4604E6BE11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VIB_PPT_template_10_2016</Template>
  <TotalTime>23</TotalTime>
  <Words>143</Words>
  <Application>Microsoft Office PowerPoint</Application>
  <PresentationFormat>Widescreen</PresentationFormat>
  <Paragraphs>58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VIB_template_new</vt:lpstr>
      <vt:lpstr>Wetenschap op Stap</vt:lpstr>
      <vt:lpstr>Echte wetenschapper in de klas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Wetenschap op Stap</dc:title>
  <dc:creator>Tiny Sterck</dc:creator>
  <cp:lastModifiedBy>Tiny Sterck</cp:lastModifiedBy>
  <cp:revision>3</cp:revision>
  <dcterms:created xsi:type="dcterms:W3CDTF">2021-10-04T12:14:27Z</dcterms:created>
  <dcterms:modified xsi:type="dcterms:W3CDTF">2021-10-04T12:37:56Z</dcterms:modified>
</cp:coreProperties>
</file>