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2944"/>
    <a:srgbClr val="42B7BA"/>
    <a:srgbClr val="EA6341"/>
    <a:srgbClr val="FFFFFF"/>
    <a:srgbClr val="F7F4F9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656B5-ED57-40EA-B1A7-13363FF72D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C8F8A0-CDE6-4567-A178-EA26177342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3C8B677-2136-472B-B242-A587F62E4C0D}" type="datetimeFigureOut">
              <a:rPr lang="nl-BE"/>
              <a:pPr>
                <a:defRPr/>
              </a:pPr>
              <a:t>4/10/2021</a:t>
            </a:fld>
            <a:endParaRPr lang="nl-B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D73625-8813-4055-83A0-B0CD440B9B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B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6A19B8-179F-4C9F-BE49-4121BAD26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B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0BEDE-261A-45CD-8483-94F49F8B15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11CA5C-452B-48C6-B4C5-3FA228F974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20D6B7-171F-48BA-BCBA-27D88A030704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38099558-CDC7-4B0B-B6BA-E0FC189ED6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432043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04766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190872" y="6052373"/>
            <a:ext cx="1474152" cy="216694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775A7E-5B3F-4084-8476-2E54DAA2E3A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BAD479C-7B7C-4513-A91F-52DE23FA9028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4544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>
            <a:extLst>
              <a:ext uri="{FF2B5EF4-FFF2-40B4-BE49-F238E27FC236}">
                <a16:creationId xmlns:a16="http://schemas.microsoft.com/office/drawing/2014/main" id="{DBE857DA-AF47-4F3D-A7B0-939F3A552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026338" cy="2387600"/>
          </a:xfrm>
        </p:spPr>
        <p:txBody>
          <a:bodyPr anchor="b">
            <a:normAutofit/>
          </a:bodyPr>
          <a:lstStyle>
            <a:lvl1pPr algn="l">
              <a:defRPr sz="5400" b="1"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301" y="3756148"/>
            <a:ext cx="9039181" cy="82281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887644" y="6343466"/>
            <a:ext cx="3617360" cy="221987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030852" y="6050735"/>
            <a:ext cx="1474152" cy="216694"/>
          </a:xfrm>
        </p:spPr>
        <p:txBody>
          <a:bodyPr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85F4D1-3699-4365-AD32-32C3D9C757C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70BE7DE-7C6F-46A8-9004-7A9DFC4562C6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722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6BB3C726-2D82-42B0-BAEC-FEC755191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/>
          <p:cNvSpPr>
            <a:spLocks noGrp="1"/>
          </p:cNvSpPr>
          <p:nvPr>
            <p:ph type="ctrTitle"/>
          </p:nvPr>
        </p:nvSpPr>
        <p:spPr>
          <a:xfrm>
            <a:off x="437702" y="1276473"/>
            <a:ext cx="9418642" cy="2387600"/>
          </a:xfrm>
        </p:spPr>
        <p:txBody>
          <a:bodyPr anchor="b">
            <a:normAutofit/>
          </a:bodyPr>
          <a:lstStyle>
            <a:lvl1pPr algn="l">
              <a:defRPr sz="4800"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0D6539-AD3E-458A-9507-BFD2026E0A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C35941A-226D-41D4-8BFB-518B3E6F452B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0076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2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3AC245-1140-4D73-8FA3-6E5BBA32EF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7DDE44F-E6FB-4536-B0AF-9A620861242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74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B513D913-FAA8-47EC-8501-4A81FD8BE5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333375"/>
            <a:ext cx="974725" cy="781050"/>
          </a:xfrm>
          <a:prstGeom prst="rect">
            <a:avLst/>
          </a:prstGeom>
          <a:solidFill>
            <a:srgbClr val="FF6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5120E1-E6CD-40A0-9723-CABE76E4A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1138238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R:255 G:104 30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F70F122E-BCFF-4F30-A5BD-8E2E3DD7E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1571625"/>
            <a:ext cx="974725" cy="779463"/>
          </a:xfrm>
          <a:prstGeom prst="rect">
            <a:avLst/>
          </a:prstGeom>
          <a:solidFill>
            <a:srgbClr val="5A2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AE24A9-81BE-456C-A2E4-8F97531FA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2362200"/>
            <a:ext cx="190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R:90 G:42 B:130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7D73FA-F239-4B41-BF5D-4C8FAC198BC1}"/>
              </a:ext>
            </a:extLst>
          </p:cNvPr>
          <p:cNvSpPr/>
          <p:nvPr/>
        </p:nvSpPr>
        <p:spPr>
          <a:xfrm>
            <a:off x="-1760538" y="5541963"/>
            <a:ext cx="989013" cy="790575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DCB81B-CDDD-40E8-BBF2-995483045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9350" y="6351588"/>
            <a:ext cx="2132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R:124 G:124  B:124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A2974-97B7-4E9F-B0E5-A66E5DBC550A}"/>
              </a:ext>
            </a:extLst>
          </p:cNvPr>
          <p:cNvSpPr/>
          <p:nvPr/>
        </p:nvSpPr>
        <p:spPr>
          <a:xfrm>
            <a:off x="-1773238" y="4203700"/>
            <a:ext cx="987425" cy="790575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8422D8-7C5D-4771-8582-5D07E183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3938" y="5011738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R:27 G:41  B:68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9E29D0AE-7A80-4F96-83C0-A374DF8C4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2863850"/>
            <a:ext cx="989013" cy="792163"/>
          </a:xfrm>
          <a:prstGeom prst="rect">
            <a:avLst/>
          </a:prstGeom>
          <a:solidFill>
            <a:srgbClr val="42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F854678-5535-48E5-905B-85839B7FE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3656013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R:66 G:183 B:186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2876"/>
          </a:xfrm>
        </p:spPr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1787"/>
            <a:ext cx="10515600" cy="4274256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5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38200" y="1191349"/>
            <a:ext cx="10515600" cy="586080"/>
          </a:xfrm>
        </p:spPr>
        <p:txBody>
          <a:bodyPr>
            <a:noAutofit/>
          </a:bodyPr>
          <a:lstStyle>
            <a:lvl1pPr marL="0" indent="0">
              <a:lnSpc>
                <a:spcPts val="3200"/>
              </a:lnSpc>
              <a:buNone/>
              <a:defRPr sz="3200" baseline="0">
                <a:solidFill>
                  <a:srgbClr val="EA634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642848D-1069-4172-AC61-821D5E209B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6B3CD7-DC20-451C-88D2-447B2AA7BFC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98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14121DDF-7A86-4C22-95AE-1505B2F2A2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333375"/>
            <a:ext cx="974725" cy="781050"/>
          </a:xfrm>
          <a:prstGeom prst="rect">
            <a:avLst/>
          </a:prstGeom>
          <a:solidFill>
            <a:srgbClr val="FF6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F089C8-99CC-4FE4-98E4-7A50E74FC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1138238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R:255 G:104 30</a:t>
            </a: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id="{3CD2486E-E36B-4E61-93C1-43AD9EAAE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1571625"/>
            <a:ext cx="974725" cy="779463"/>
          </a:xfrm>
          <a:prstGeom prst="rect">
            <a:avLst/>
          </a:prstGeom>
          <a:solidFill>
            <a:srgbClr val="5A2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BF2829-61DE-4740-BCE8-4061A69C3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2362200"/>
            <a:ext cx="190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R:90 G:42 B:130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DD48A-78E8-4DC1-898C-ED485D8B49F6}"/>
              </a:ext>
            </a:extLst>
          </p:cNvPr>
          <p:cNvSpPr/>
          <p:nvPr/>
        </p:nvSpPr>
        <p:spPr>
          <a:xfrm>
            <a:off x="-1760538" y="5541963"/>
            <a:ext cx="989013" cy="790575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E1843-4097-4A34-910F-75D323C17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9350" y="6351588"/>
            <a:ext cx="2132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R:124 G:124  B:124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14C5B-8F37-413E-B51C-7CD2482886C1}"/>
              </a:ext>
            </a:extLst>
          </p:cNvPr>
          <p:cNvSpPr/>
          <p:nvPr/>
        </p:nvSpPr>
        <p:spPr>
          <a:xfrm>
            <a:off x="-1773238" y="4203700"/>
            <a:ext cx="987425" cy="790575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CC99D6-BB43-47BA-9EDE-EB84BE0C3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3938" y="5011738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R:27 G:41  B:68</a:t>
            </a:r>
          </a:p>
        </p:txBody>
      </p:sp>
      <p:pic>
        <p:nvPicPr>
          <p:cNvPr id="13" name="Picture 15">
            <a:extLst>
              <a:ext uri="{FF2B5EF4-FFF2-40B4-BE49-F238E27FC236}">
                <a16:creationId xmlns:a16="http://schemas.microsoft.com/office/drawing/2014/main" id="{BE969D76-E30D-4E1A-AFA4-CC335F4AA4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2863850"/>
            <a:ext cx="989013" cy="792163"/>
          </a:xfrm>
          <a:prstGeom prst="rect">
            <a:avLst/>
          </a:prstGeom>
          <a:solidFill>
            <a:srgbClr val="42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8E769D-EA6A-46E5-AA4D-D17265793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3656013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R:66 G:183 B:186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297772"/>
          </a:xfrm>
        </p:spPr>
        <p:txBody>
          <a:bodyPr>
            <a:noAutofit/>
          </a:bodyPr>
          <a:lstStyle>
            <a:lvl1pPr marL="457200" indent="-4572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5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97772"/>
          </a:xfrm>
        </p:spPr>
        <p:txBody>
          <a:bodyPr>
            <a:noAutofit/>
          </a:bodyPr>
          <a:lstStyle>
            <a:lvl1pPr marL="228600" indent="-228600">
              <a:buClr>
                <a:srgbClr val="FF681E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1pPr>
            <a:lvl2pPr marL="685800" indent="-228600">
              <a:buClr>
                <a:srgbClr val="7C7C7C"/>
              </a:buClr>
              <a:buFontTx/>
              <a:buBlip>
                <a:blip r:embed="rId5"/>
              </a:buBlip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2pPr>
            <a:lvl3pPr marL="11430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3pPr>
            <a:lvl4pPr marL="16002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4pPr>
            <a:lvl5pPr marL="2057400" indent="-228600">
              <a:buClr>
                <a:srgbClr val="7C7C7C"/>
              </a:buClr>
              <a:buFont typeface="Arial" panose="020B0604020202020204" pitchFamily="34" charset="0"/>
              <a:buChar char="•"/>
              <a:defRPr>
                <a:solidFill>
                  <a:srgbClr val="1B2944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1ABE3F9-924D-4EB6-80C9-A601B3401B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EA402E98-8663-4C6E-A4BE-117CB01E9CCF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756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22DD3EDA-03BF-4F80-98E8-D01B1162A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333375"/>
            <a:ext cx="974725" cy="781050"/>
          </a:xfrm>
          <a:prstGeom prst="rect">
            <a:avLst/>
          </a:prstGeom>
          <a:solidFill>
            <a:srgbClr val="FF6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DA07B6-467B-4C1B-8D88-0866C81EA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1138238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R:255 G:104 30</a:t>
            </a: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E7627024-16F6-400E-88BF-1C69B49AD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1571625"/>
            <a:ext cx="974725" cy="779463"/>
          </a:xfrm>
          <a:prstGeom prst="rect">
            <a:avLst/>
          </a:prstGeom>
          <a:solidFill>
            <a:srgbClr val="5A2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9D0080-899E-4388-AA5D-1332AD4A0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2362200"/>
            <a:ext cx="190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R:90 G:42 B:130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46931-EC38-4A0A-816C-C1CA39FA5259}"/>
              </a:ext>
            </a:extLst>
          </p:cNvPr>
          <p:cNvSpPr/>
          <p:nvPr/>
        </p:nvSpPr>
        <p:spPr>
          <a:xfrm>
            <a:off x="-1760538" y="5541963"/>
            <a:ext cx="989013" cy="790575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243A2-4028-4587-B402-6F37AAF3B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9350" y="6351588"/>
            <a:ext cx="2132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R:124 G:124  B:124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0E96E7-854F-4DD3-8EB8-D20BDAB4F9E7}"/>
              </a:ext>
            </a:extLst>
          </p:cNvPr>
          <p:cNvSpPr/>
          <p:nvPr/>
        </p:nvSpPr>
        <p:spPr>
          <a:xfrm>
            <a:off x="-1773238" y="4203700"/>
            <a:ext cx="987425" cy="790575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818F6C-D995-4BEC-BF0E-22B0FBED1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3938" y="5011738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R:27 G:41  B:68</a:t>
            </a:r>
          </a:p>
        </p:txBody>
      </p:sp>
      <p:pic>
        <p:nvPicPr>
          <p:cNvPr id="11" name="Picture 15">
            <a:extLst>
              <a:ext uri="{FF2B5EF4-FFF2-40B4-BE49-F238E27FC236}">
                <a16:creationId xmlns:a16="http://schemas.microsoft.com/office/drawing/2014/main" id="{6F9C29EA-D4FF-41D3-A59D-616E33CDF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2863850"/>
            <a:ext cx="989013" cy="792163"/>
          </a:xfrm>
          <a:prstGeom prst="rect">
            <a:avLst/>
          </a:prstGeom>
          <a:solidFill>
            <a:srgbClr val="42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88998A1-41F8-4491-9721-72266D1C3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3656013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R:66 G:183 B:186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rgbClr val="1B29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A2CDF8E-6FEF-4FC2-8779-14AF1FD94A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5395B29-7C61-4596-AA7C-90B51B0EC31A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56451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936C4E-AE87-4930-B8EF-DF3FC38C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333375"/>
            <a:ext cx="974725" cy="781050"/>
          </a:xfrm>
          <a:prstGeom prst="rect">
            <a:avLst/>
          </a:prstGeom>
          <a:solidFill>
            <a:srgbClr val="FF68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742B40-A84C-4459-863A-0D0FA18CC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1138238"/>
            <a:ext cx="201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R:255 G:104 30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72964E5C-42C5-4BFF-9655-F7843E3509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1571625"/>
            <a:ext cx="974725" cy="779463"/>
          </a:xfrm>
          <a:prstGeom prst="rect">
            <a:avLst/>
          </a:prstGeom>
          <a:solidFill>
            <a:srgbClr val="5A2A8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38C9B2-2577-458E-B668-EBFF3B2418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2362200"/>
            <a:ext cx="1900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R:90 G:42 B:130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B3A41-A7E6-4996-A1B0-B427F876445C}"/>
              </a:ext>
            </a:extLst>
          </p:cNvPr>
          <p:cNvSpPr/>
          <p:nvPr/>
        </p:nvSpPr>
        <p:spPr>
          <a:xfrm>
            <a:off x="-1760538" y="5541963"/>
            <a:ext cx="989013" cy="790575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589AA-645F-4D5F-8D1E-CFFF9BE31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19350" y="6351588"/>
            <a:ext cx="2132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R:124 G:124  B:124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0F6990-F995-49C1-8659-33F0F60526BF}"/>
              </a:ext>
            </a:extLst>
          </p:cNvPr>
          <p:cNvSpPr/>
          <p:nvPr/>
        </p:nvSpPr>
        <p:spPr>
          <a:xfrm>
            <a:off x="-1773238" y="4203700"/>
            <a:ext cx="987425" cy="790575"/>
          </a:xfrm>
          <a:prstGeom prst="rect">
            <a:avLst/>
          </a:prstGeom>
          <a:solidFill>
            <a:srgbClr val="1B294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C2119-3CCC-46CA-A58F-B782E78B7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93938" y="5011738"/>
            <a:ext cx="181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R:27 G:41  B:68</a:t>
            </a:r>
          </a:p>
        </p:txBody>
      </p:sp>
      <p:pic>
        <p:nvPicPr>
          <p:cNvPr id="10" name="Picture 15">
            <a:extLst>
              <a:ext uri="{FF2B5EF4-FFF2-40B4-BE49-F238E27FC236}">
                <a16:creationId xmlns:a16="http://schemas.microsoft.com/office/drawing/2014/main" id="{FAA37761-B579-4300-8CBF-4D34E9B94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0538" y="2863850"/>
            <a:ext cx="989013" cy="792163"/>
          </a:xfrm>
          <a:prstGeom prst="rect">
            <a:avLst/>
          </a:prstGeom>
          <a:solidFill>
            <a:srgbClr val="42B7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228EF70-A8ED-456A-B79F-E5A5C029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360613" y="3656013"/>
            <a:ext cx="2012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defRPr/>
            </a:pPr>
            <a:r>
              <a:rPr lang="nl-BE" altLang="nl-BE"/>
              <a:t>R:66 G:183 B:186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D44FE27-A26A-4133-BC21-6FA59CD59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030788" y="6356350"/>
            <a:ext cx="2130425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E8EAE3C-2CF7-42CF-96B1-6F9D52FCF300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660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12AF65A-80F8-4018-AB20-8509DB850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21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21CF87E-E2E9-486A-9FA3-1B1D639D3C4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F664D5D-36E9-409E-90C0-76E433CBE6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title style</a:t>
            </a:r>
            <a:endParaRPr lang="nl-BE" altLang="nl-BE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C5DFF33A-F720-4B2E-95A3-1158AA8F43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BE"/>
              <a:t>Click to edit Master text styles</a:t>
            </a:r>
          </a:p>
          <a:p>
            <a:pPr lvl="1"/>
            <a:r>
              <a:rPr lang="en-US" altLang="nl-BE"/>
              <a:t>Second level</a:t>
            </a:r>
          </a:p>
          <a:p>
            <a:pPr lvl="2"/>
            <a:r>
              <a:rPr lang="en-US" altLang="nl-BE"/>
              <a:t>Third level</a:t>
            </a:r>
          </a:p>
          <a:p>
            <a:pPr lvl="3"/>
            <a:r>
              <a:rPr lang="en-US" altLang="nl-BE"/>
              <a:t>Fourth level</a:t>
            </a:r>
          </a:p>
          <a:p>
            <a:pPr lvl="4"/>
            <a:r>
              <a:rPr lang="en-US" altLang="nl-BE"/>
              <a:t>Fifth level</a:t>
            </a:r>
            <a:endParaRPr lang="nl-BE" alt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F0EF8-73A0-4939-8839-B648263ECB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DFD486DA-92F7-4C1C-AC0F-213D9E4EBD31}" type="datetime1">
              <a:rPr lang="nl-BE"/>
              <a:pPr>
                <a:defRPr/>
              </a:pPr>
              <a:t>4/10/2021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626AC-BDB2-4C02-A4D4-B24C3FD2BC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D27B2-AF62-49EF-A067-771166DAA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>
              <a:defRPr/>
            </a:pPr>
            <a:fld id="{41AA8732-7D12-43F9-9C89-2C273DDBC1F2}" type="slidenum">
              <a:rPr lang="nl-BE"/>
              <a:pPr>
                <a:defRPr/>
              </a:pPr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1B2944"/>
          </a:solidFill>
          <a:latin typeface="Corbel" panose="020B050302020402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1B2944"/>
          </a:solidFill>
          <a:latin typeface="Corbel" panose="020B0503020204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Blip>
          <a:blip r:embed="rId12"/>
        </a:buBlip>
        <a:defRPr sz="24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B2944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21D51310-6763-4103-B7AD-DE985774FC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276350"/>
            <a:ext cx="9418638" cy="2387600"/>
          </a:xfrm>
        </p:spPr>
        <p:txBody>
          <a:bodyPr/>
          <a:lstStyle/>
          <a:p>
            <a:r>
              <a:rPr lang="nl-BE" altLang="nl-BE"/>
              <a:t>Wetenschap op Stap</a:t>
            </a:r>
          </a:p>
        </p:txBody>
      </p:sp>
      <p:sp>
        <p:nvSpPr>
          <p:cNvPr id="12291" name="Subtitle 2">
            <a:extLst>
              <a:ext uri="{FF2B5EF4-FFF2-40B4-BE49-F238E27FC236}">
                <a16:creationId xmlns:a16="http://schemas.microsoft.com/office/drawing/2014/main" id="{50886596-2E26-407D-A5D3-A89BD64FA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756025"/>
            <a:ext cx="9432925" cy="822325"/>
          </a:xfrm>
        </p:spPr>
        <p:txBody>
          <a:bodyPr/>
          <a:lstStyle/>
          <a:p>
            <a:r>
              <a:rPr lang="nl-BE" altLang="nl-BE" dirty="0"/>
              <a:t>VIB-schoolproject</a:t>
            </a:r>
            <a:br>
              <a:rPr lang="nl-BE" altLang="nl-BE" dirty="0"/>
            </a:br>
            <a:endParaRPr lang="nl-BE" alt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E59B3-FC87-4254-B65D-9D5FEEEE5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47038" y="6343650"/>
            <a:ext cx="3617912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094089-257C-4E8C-A82D-9AD75C2792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190163" y="6053138"/>
            <a:ext cx="1474787" cy="2159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46FF18BE-492C-4697-AB64-17D0DA06A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276350"/>
            <a:ext cx="9026525" cy="2387600"/>
          </a:xfrm>
        </p:spPr>
        <p:txBody>
          <a:bodyPr/>
          <a:lstStyle/>
          <a:p>
            <a:r>
              <a:rPr lang="nl-BE" altLang="nl-BE"/>
              <a:t>Wie of wat is VIB?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3E93CE7A-B184-4428-856A-873F096F7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756025"/>
            <a:ext cx="9039225" cy="822325"/>
          </a:xfrm>
        </p:spPr>
        <p:txBody>
          <a:bodyPr/>
          <a:lstStyle/>
          <a:p>
            <a:endParaRPr lang="nl-BE" alt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0BFDF-7EB5-4150-8213-2075CD3008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0FAED-FA6B-49A9-A8F1-BFF578FA3F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1B89-0D56-4BF0-83C8-C4A163E0F4D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2AF6C236-9813-4606-8673-98E41B47C55C}" type="slidenum">
              <a:rPr lang="nl-BE"/>
              <a:pPr>
                <a:defRPr/>
              </a:pPr>
              <a:t>2</a:t>
            </a:fld>
            <a:endParaRPr lang="nl-B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8923C715-BED6-4832-B20C-3445336BB0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2188" y="3540125"/>
            <a:ext cx="9039225" cy="822325"/>
          </a:xfrm>
        </p:spPr>
        <p:txBody>
          <a:bodyPr/>
          <a:lstStyle/>
          <a:p>
            <a:r>
              <a:rPr lang="nl-BE" altLang="nl-BE"/>
              <a:t>Onderzoeksinstituut</a:t>
            </a:r>
            <a:br>
              <a:rPr lang="nl-BE" altLang="nl-BE"/>
            </a:br>
            <a:r>
              <a:rPr lang="nl-BE" altLang="nl-BE"/>
              <a:t>1500 wetenschappers</a:t>
            </a:r>
          </a:p>
          <a:p>
            <a:endParaRPr lang="nl-BE" alt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60D91-AFDF-43A2-9AF5-513C1D1135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C5E6C7-A5E9-47BC-A0F9-D348ABE573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FB302-F79C-4254-9290-830F49E255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1EAC3F1-941E-4EB4-8FF1-8583D2D42F71}" type="slidenum">
              <a:rPr lang="nl-BE"/>
              <a:pPr>
                <a:defRPr/>
              </a:pPr>
              <a:t>3</a:t>
            </a:fld>
            <a:endParaRPr lang="nl-BE"/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2156C798-2F69-4E93-AA3F-2E711D11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2"/>
          <a:stretch>
            <a:fillRect/>
          </a:stretch>
        </p:blipFill>
        <p:spPr bwMode="auto">
          <a:xfrm>
            <a:off x="5030788" y="996950"/>
            <a:ext cx="66167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urved Down Arrow 9">
            <a:extLst>
              <a:ext uri="{FF2B5EF4-FFF2-40B4-BE49-F238E27FC236}">
                <a16:creationId xmlns:a16="http://schemas.microsoft.com/office/drawing/2014/main" id="{F27FD414-605E-4F00-8F96-B1F2B6529815}"/>
              </a:ext>
            </a:extLst>
          </p:cNvPr>
          <p:cNvSpPr/>
          <p:nvPr/>
        </p:nvSpPr>
        <p:spPr>
          <a:xfrm rot="20284892">
            <a:off x="2882900" y="1273175"/>
            <a:ext cx="3721100" cy="1244600"/>
          </a:xfrm>
          <a:prstGeom prst="curvedDownArrow">
            <a:avLst/>
          </a:prstGeom>
          <a:solidFill>
            <a:srgbClr val="42B7BA"/>
          </a:solidFill>
          <a:ln>
            <a:solidFill>
              <a:srgbClr val="42B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1B4E3-C054-4B31-96C7-D9160FB48B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72331-FD9E-44B9-B597-6331283720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84301-7496-414E-9C9B-2A18E5C941C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7A78B769-7089-4010-8B3D-84E4D6C84EDF}" type="slidenum">
              <a:rPr lang="nl-BE"/>
              <a:pPr>
                <a:defRPr/>
              </a:pPr>
              <a:t>4</a:t>
            </a:fld>
            <a:endParaRPr lang="nl-BE"/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9D48A15A-7D3D-4525-9C40-2F0A51C98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13" y="2716213"/>
            <a:ext cx="26971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E79B906F-C995-48B0-88C0-527C77A5E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157288"/>
            <a:ext cx="2487613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>
            <a:extLst>
              <a:ext uri="{FF2B5EF4-FFF2-40B4-BE49-F238E27FC236}">
                <a16:creationId xmlns:a16="http://schemas.microsoft.com/office/drawing/2014/main" id="{5812A386-B409-479F-972E-2BBDF04D4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4206875"/>
            <a:ext cx="14287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>
            <a:extLst>
              <a:ext uri="{FF2B5EF4-FFF2-40B4-BE49-F238E27FC236}">
                <a16:creationId xmlns:a16="http://schemas.microsoft.com/office/drawing/2014/main" id="{31DE0134-C17C-4BA4-B5F8-D64AF2B63B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335463"/>
            <a:ext cx="23495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1">
            <a:extLst>
              <a:ext uri="{FF2B5EF4-FFF2-40B4-BE49-F238E27FC236}">
                <a16:creationId xmlns:a16="http://schemas.microsoft.com/office/drawing/2014/main" id="{A2529339-1BAD-40F5-B215-3DBC4C34E5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0" y="1092200"/>
            <a:ext cx="15589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4C57090-D351-4969-B9FF-39169F6B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276350"/>
            <a:ext cx="9026525" cy="2387600"/>
          </a:xfrm>
        </p:spPr>
        <p:txBody>
          <a:bodyPr/>
          <a:lstStyle/>
          <a:p>
            <a:r>
              <a:rPr lang="nl-BE" altLang="nl-BE"/>
              <a:t>Baanbrekend </a:t>
            </a:r>
            <a:br>
              <a:rPr lang="nl-BE" altLang="nl-BE"/>
            </a:br>
            <a:r>
              <a:rPr lang="nl-BE" altLang="nl-BE"/>
              <a:t>basisonderzoek</a:t>
            </a:r>
          </a:p>
        </p:txBody>
      </p:sp>
      <p:sp>
        <p:nvSpPr>
          <p:cNvPr id="16387" name="Subtitle 2">
            <a:extLst>
              <a:ext uri="{FF2B5EF4-FFF2-40B4-BE49-F238E27FC236}">
                <a16:creationId xmlns:a16="http://schemas.microsoft.com/office/drawing/2014/main" id="{2AE6857B-25E4-4B7D-B886-23B0FD003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756025"/>
            <a:ext cx="9039225" cy="822325"/>
          </a:xfrm>
        </p:spPr>
        <p:txBody>
          <a:bodyPr/>
          <a:lstStyle/>
          <a:p>
            <a:r>
              <a:rPr lang="nl-BE" altLang="nl-BE"/>
              <a:t>Menselijk</a:t>
            </a:r>
            <a:r>
              <a:rPr lang="nl-BE" altLang="nl-BE">
                <a:solidFill>
                  <a:schemeClr val="tx1"/>
                </a:solidFill>
              </a:rPr>
              <a:t> lichaam - Planten – </a:t>
            </a:r>
            <a:br>
              <a:rPr lang="nl-BE" altLang="nl-BE">
                <a:solidFill>
                  <a:schemeClr val="tx1"/>
                </a:solidFill>
              </a:rPr>
            </a:br>
            <a:r>
              <a:rPr lang="nl-BE" altLang="nl-BE">
                <a:solidFill>
                  <a:schemeClr val="tx1"/>
                </a:solidFill>
              </a:rPr>
              <a:t>Micro-organismen</a:t>
            </a:r>
          </a:p>
          <a:p>
            <a:endParaRPr lang="nl-BE" alt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F724A-D3FD-4DEC-B5F3-FD8EF5EA7E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BFE9E-6175-47A5-94F0-378351C5D8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6DBC3-6489-4F9C-8BF2-42BB978FEEC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211C337-661D-49BA-9DB9-B6183BEF7B13}" type="slidenum">
              <a:rPr lang="nl-BE"/>
              <a:pPr>
                <a:defRPr/>
              </a:pPr>
              <a:t>5</a:t>
            </a:fld>
            <a:endParaRPr lang="nl-BE"/>
          </a:p>
        </p:txBody>
      </p:sp>
      <p:pic>
        <p:nvPicPr>
          <p:cNvPr id="16391" name="Picture 1">
            <a:extLst>
              <a:ext uri="{FF2B5EF4-FFF2-40B4-BE49-F238E27FC236}">
                <a16:creationId xmlns:a16="http://schemas.microsoft.com/office/drawing/2014/main" id="{4989753A-220A-4AEC-AA65-DE6DD6E30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1276350"/>
            <a:ext cx="5637213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FC04B9F-E81F-45F9-BA83-7287F1C47F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276350"/>
            <a:ext cx="9026525" cy="2387600"/>
          </a:xfrm>
        </p:spPr>
        <p:txBody>
          <a:bodyPr/>
          <a:lstStyle/>
          <a:p>
            <a:r>
              <a:rPr lang="nl-BE" altLang="nl-BE"/>
              <a:t>Wat is Wetenschap op Stap?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690E3-457F-4D2F-9279-884B3144F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756025"/>
            <a:ext cx="7862887" cy="2187575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dirty="0"/>
              <a:t>Wetenschap op Stap is vanaf schooljaar 2013-2014 van start gegaan. Dit project richt zich naar kinderen van het 5e en 6e leerjaar basisonderwijs.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457200" indent="-457200" algn="just" fontAlgn="auto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nl-BE" dirty="0"/>
              <a:t>VIB wil hiermee jonge kinderen enthousiast maken voor biowetenschappen door echte wetenschappers naar de klas te brengen. </a:t>
            </a:r>
          </a:p>
          <a:p>
            <a:pPr fontAlgn="auto">
              <a:spcAft>
                <a:spcPts val="0"/>
              </a:spcAft>
              <a:defRPr/>
            </a:pPr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8B72DB-DFA3-4B93-8C0F-57E8937E3B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01A8F0-DE28-4C78-A201-BA1B36C1B5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888B0-E937-497C-9992-88ED25B54E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4D4607-0312-48AC-B2A7-742B2B88DE7B}" type="slidenum">
              <a:rPr lang="nl-BE"/>
              <a:pPr>
                <a:defRPr/>
              </a:pPr>
              <a:t>6</a:t>
            </a:fld>
            <a:endParaRPr lang="nl-BE"/>
          </a:p>
        </p:txBody>
      </p:sp>
      <p:pic>
        <p:nvPicPr>
          <p:cNvPr id="17415" name="Picture 3">
            <a:extLst>
              <a:ext uri="{FF2B5EF4-FFF2-40B4-BE49-F238E27FC236}">
                <a16:creationId xmlns:a16="http://schemas.microsoft.com/office/drawing/2014/main" id="{00EEC08D-B826-4B43-9D54-1335972E5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61" r="18903" b="6342"/>
          <a:stretch>
            <a:fillRect/>
          </a:stretch>
        </p:blipFill>
        <p:spPr bwMode="auto">
          <a:xfrm>
            <a:off x="3727450" y="223838"/>
            <a:ext cx="429577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857C22D-02E9-43FE-86AE-ADD8E4BEB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150" y="1276350"/>
            <a:ext cx="9026525" cy="2387600"/>
          </a:xfrm>
        </p:spPr>
        <p:txBody>
          <a:bodyPr/>
          <a:lstStyle/>
          <a:p>
            <a:endParaRPr lang="en-BE" altLang="en-BE"/>
          </a:p>
        </p:txBody>
      </p:sp>
      <p:sp>
        <p:nvSpPr>
          <p:cNvPr id="18435" name="Subtitle 2">
            <a:extLst>
              <a:ext uri="{FF2B5EF4-FFF2-40B4-BE49-F238E27FC236}">
                <a16:creationId xmlns:a16="http://schemas.microsoft.com/office/drawing/2014/main" id="{C82CB174-6EA6-4594-98C9-AD1EB206F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863" y="3756025"/>
            <a:ext cx="9039225" cy="822325"/>
          </a:xfrm>
        </p:spPr>
        <p:txBody>
          <a:bodyPr/>
          <a:lstStyle/>
          <a:p>
            <a:endParaRPr lang="en-BE" alt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4AA94E-50BF-4D0D-91F0-7F2331B37C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88288" y="6343650"/>
            <a:ext cx="3616325" cy="22225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DCDFC1-D78C-4B29-9D65-3A6EB7584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31413" y="6049963"/>
            <a:ext cx="1473200" cy="217487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56593-92B2-44F8-9D70-A6121470F3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B27AB04-0074-44DE-80A4-C43A660DD794}" type="slidenum">
              <a:rPr lang="nl-BE" smtClean="0"/>
              <a:pPr>
                <a:defRPr/>
              </a:pPr>
              <a:t>7</a:t>
            </a:fld>
            <a:endParaRPr lang="nl-B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B_template_new">
  <a:themeElements>
    <a:clrScheme name="VIB Colours">
      <a:dk1>
        <a:srgbClr val="1B2944"/>
      </a:dk1>
      <a:lt1>
        <a:sysClr val="window" lastClr="FFFFFF"/>
      </a:lt1>
      <a:dk2>
        <a:srgbClr val="1B2944"/>
      </a:dk2>
      <a:lt2>
        <a:srgbClr val="FFFFFF"/>
      </a:lt2>
      <a:accent1>
        <a:srgbClr val="5DB7B1"/>
      </a:accent1>
      <a:accent2>
        <a:srgbClr val="5A2A82"/>
      </a:accent2>
      <a:accent3>
        <a:srgbClr val="FF681E"/>
      </a:accent3>
      <a:accent4>
        <a:srgbClr val="1B2944"/>
      </a:accent4>
      <a:accent5>
        <a:srgbClr val="7C7C7C"/>
      </a:accent5>
      <a:accent6>
        <a:srgbClr val="FFFFFF"/>
      </a:accent6>
      <a:hlink>
        <a:srgbClr val="5DB7B1"/>
      </a:hlink>
      <a:folHlink>
        <a:srgbClr val="5DB7B1"/>
      </a:folHlink>
    </a:clrScheme>
    <a:fontScheme name="VIB Theme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tenschap op Stap - Template 16op9 [Compatibility Mode]" id="{1B15B1FD-3659-4BE7-AEDE-EAB664B4B5AC}" vid="{12590EFF-92E5-4239-81F7-00C609F667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Wetenschap op Stap - Template 16op9</Template>
  <TotalTime>0</TotalTime>
  <Words>80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Corbel</vt:lpstr>
      <vt:lpstr>Wingdings</vt:lpstr>
      <vt:lpstr>VIB_template_new</vt:lpstr>
      <vt:lpstr>Wetenschap op Stap</vt:lpstr>
      <vt:lpstr>Wie of wat is VIB?</vt:lpstr>
      <vt:lpstr>PowerPoint Presentation</vt:lpstr>
      <vt:lpstr>PowerPoint Presentation</vt:lpstr>
      <vt:lpstr>Baanbrekend  basisonderzoek</vt:lpstr>
      <vt:lpstr>Wat is Wetenschap op Stap?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 op Stap</dc:title>
  <dc:creator>Tiny Sterck</dc:creator>
  <cp:lastModifiedBy>Tiny Sterck</cp:lastModifiedBy>
  <cp:revision>2</cp:revision>
  <dcterms:created xsi:type="dcterms:W3CDTF">2020-06-19T10:26:05Z</dcterms:created>
  <dcterms:modified xsi:type="dcterms:W3CDTF">2021-10-04T12:07:04Z</dcterms:modified>
</cp:coreProperties>
</file>